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  <p:sldMasterId id="2147483862" r:id="rId2"/>
    <p:sldMasterId id="2147483877" r:id="rId3"/>
  </p:sldMasterIdLst>
  <p:notesMasterIdLst>
    <p:notesMasterId r:id="rId29"/>
  </p:notesMasterIdLst>
  <p:handoutMasterIdLst>
    <p:handoutMasterId r:id="rId30"/>
  </p:handoutMasterIdLst>
  <p:sldIdLst>
    <p:sldId id="385" r:id="rId4"/>
    <p:sldId id="485" r:id="rId5"/>
    <p:sldId id="443" r:id="rId6"/>
    <p:sldId id="487" r:id="rId7"/>
    <p:sldId id="488" r:id="rId8"/>
    <p:sldId id="486" r:id="rId9"/>
    <p:sldId id="420" r:id="rId10"/>
    <p:sldId id="475" r:id="rId11"/>
    <p:sldId id="422" r:id="rId12"/>
    <p:sldId id="454" r:id="rId13"/>
    <p:sldId id="458" r:id="rId14"/>
    <p:sldId id="476" r:id="rId15"/>
    <p:sldId id="470" r:id="rId16"/>
    <p:sldId id="461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  <p:sldId id="474" r:id="rId26"/>
    <p:sldId id="473" r:id="rId27"/>
    <p:sldId id="445" r:id="rId28"/>
  </p:sldIdLst>
  <p:sldSz cx="9144000" cy="6858000" type="screen4x3"/>
  <p:notesSz cx="6997700" cy="92837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gozi Ozokwelu" initials="NO" lastIdx="2" clrIdx="0"/>
  <p:cmAuthor id="1" name="Elizabeth Tirpak" initials="E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871E6B6-E0CA-4CAF-B510-67987AF4DDF1}">
  <a:tblStyle styleId="{4871E6B6-E0CA-4CAF-B510-67987AF4DDF1}" styleName="Table_0"/>
  <a:tblStyle styleId="{22645AAE-C867-4067-8761-8AA6B0E9049C}" styleName="Table_1"/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7" autoAdjust="0"/>
    <p:restoredTop sz="99095" autoAdjust="0"/>
  </p:normalViewPr>
  <p:slideViewPr>
    <p:cSldViewPr snapToGrid="0" snapToObjects="1">
      <p:cViewPr>
        <p:scale>
          <a:sx n="110" d="100"/>
          <a:sy n="110" d="100"/>
        </p:scale>
        <p:origin x="-1824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81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A2C1E03B-4CD6-594F-9843-E73911A396D6}" type="datetimeFigureOut">
              <a:rPr lang="en-US" smtClean="0"/>
              <a:pPr/>
              <a:t>6/9/2015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127AAB4A-DAD8-5E42-98C1-F83059A169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744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2336" cy="464185"/>
          </a:xfrm>
          <a:prstGeom prst="rect">
            <a:avLst/>
          </a:prstGeom>
          <a:noFill/>
          <a:ln>
            <a:noFill/>
          </a:ln>
        </p:spPr>
        <p:txBody>
          <a:bodyPr lIns="93016" tIns="93016" rIns="93016" bIns="93016" anchor="t" anchorCtr="0"/>
          <a:lstStyle>
            <a:lvl1pPr marL="0" marR="0" indent="0" algn="l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63743" y="0"/>
            <a:ext cx="3032336" cy="464185"/>
          </a:xfrm>
          <a:prstGeom prst="rect">
            <a:avLst/>
          </a:prstGeom>
          <a:noFill/>
          <a:ln>
            <a:noFill/>
          </a:ln>
        </p:spPr>
        <p:txBody>
          <a:bodyPr lIns="93016" tIns="93016" rIns="93016" bIns="93016" anchor="t" anchorCtr="0"/>
          <a:lstStyle>
            <a:lvl1pPr marL="0" marR="0" indent="0" algn="r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7792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99771" y="4409758"/>
            <a:ext cx="5598159" cy="4177665"/>
          </a:xfrm>
          <a:prstGeom prst="rect">
            <a:avLst/>
          </a:prstGeom>
          <a:noFill/>
          <a:ln>
            <a:noFill/>
          </a:ln>
        </p:spPr>
        <p:txBody>
          <a:bodyPr lIns="93016" tIns="93016" rIns="93016" bIns="93016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817904"/>
            <a:ext cx="3032336" cy="464185"/>
          </a:xfrm>
          <a:prstGeom prst="rect">
            <a:avLst/>
          </a:prstGeom>
          <a:noFill/>
          <a:ln>
            <a:noFill/>
          </a:ln>
        </p:spPr>
        <p:txBody>
          <a:bodyPr lIns="93016" tIns="93016" rIns="93016" bIns="93016" anchor="b" anchorCtr="0"/>
          <a:lstStyle>
            <a:lvl1pPr marL="0" marR="0" indent="0" algn="l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63743" y="8817904"/>
            <a:ext cx="3032336" cy="464185"/>
          </a:xfrm>
          <a:prstGeom prst="rect">
            <a:avLst/>
          </a:prstGeom>
          <a:noFill/>
          <a:ln>
            <a:noFill/>
          </a:ln>
        </p:spPr>
        <p:txBody>
          <a:bodyPr lIns="93016" tIns="93016" rIns="93016" bIns="93016" anchor="b" anchorCtr="0"/>
          <a:lstStyle>
            <a:lvl1pPr marL="0" marR="0" indent="0" algn="r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833791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A20D59-A5EA-455B-AD7D-9CBE7FDE86F2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76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79513" y="696913"/>
            <a:ext cx="4640262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>
          <a:xfrm>
            <a:off x="700089" y="4409761"/>
            <a:ext cx="5597525" cy="4176076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CERES image showing instrument being integrated to spacecraft</a:t>
            </a:r>
          </a:p>
          <a:p>
            <a:r>
              <a:rPr lang="en-US" dirty="0" smtClean="0"/>
              <a:t>OMPS image showing instrument</a:t>
            </a:r>
            <a:r>
              <a:rPr lang="en-US" baseline="0" dirty="0" smtClean="0"/>
              <a:t> being integrated to spacecraft</a:t>
            </a:r>
          </a:p>
          <a:p>
            <a:r>
              <a:rPr lang="en-US" baseline="0" dirty="0" smtClean="0"/>
              <a:t>VIIRS image of instrument before it enters TVAC testing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02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700088" y="4409759"/>
            <a:ext cx="5597525" cy="4177664"/>
          </a:xfrm>
          <a:prstGeom prst="rect">
            <a:avLst/>
          </a:prstGeom>
        </p:spPr>
        <p:txBody>
          <a:bodyPr lIns="91279" tIns="91279" rIns="91279" bIns="91279" anchor="t" anchorCtr="0">
            <a:noAutofit/>
          </a:bodyPr>
          <a:lstStyle/>
          <a:p>
            <a:endParaRPr/>
          </a:p>
        </p:txBody>
      </p:sp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5325"/>
            <a:ext cx="4641850" cy="3481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9" name="Picture 8" descr="jpss_mission1_3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9533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1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59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9533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78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9533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6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9533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8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9533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4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9533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60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9533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23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9533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62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9533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9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Picture 6" descr="jpss_mission1_3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9533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52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4962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 smtClean="0">
                <a:solidFill>
                  <a:prstClr val="white">
                    <a:tint val="75000"/>
                  </a:prstClr>
                </a:solidFill>
                <a:latin typeface="Times New Roman" pitchFamily="-108" charset="0"/>
                <a:ea typeface="ＭＳ Ｐゴシック" pitchFamily="-108" charset="-128"/>
              </a:rPr>
              <a:t>Joint Polar Satellite System</a:t>
            </a:r>
            <a:endParaRPr lang="en-US" kern="1200" dirty="0">
              <a:solidFill>
                <a:prstClr val="white">
                  <a:tint val="75000"/>
                </a:prstClr>
              </a:solidFill>
              <a:latin typeface="Times New Roman" pitchFamily="-108" charset="0"/>
              <a:ea typeface="ＭＳ Ｐゴシック" pitchFamily="-108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Line 28"/>
          <p:cNvSpPr>
            <a:spLocks noChangeShapeType="1"/>
          </p:cNvSpPr>
          <p:nvPr userDrawn="1"/>
        </p:nvSpPr>
        <p:spPr bwMode="auto">
          <a:xfrm>
            <a:off x="8428038" y="6608765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latin typeface="Times New Roman" pitchFamily="-108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5361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926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6532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5870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4117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0103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03124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898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chemeClr val="lt1"/>
              </a:buClr>
              <a:buFont typeface="Calibri"/>
              <a:buNone/>
              <a:defRPr sz="3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" name="Picture 8" descr="jpss_mission1_3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64151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5373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Picture 7" descr="jpss_mission1_3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2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Joint Polar Satellite System</a:t>
            </a:r>
            <a:endParaRPr dirty="0"/>
          </a:p>
        </p:txBody>
      </p:sp>
      <p:pic>
        <p:nvPicPr>
          <p:cNvPr id="8" name="Picture 7" descr="jpss_mission1_3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8"/>
          <p:cNvSpPr>
            <a:spLocks noChangeShapeType="1"/>
          </p:cNvSpPr>
          <p:nvPr/>
        </p:nvSpPr>
        <p:spPr bwMode="auto">
          <a:xfrm>
            <a:off x="8428038" y="6608763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latin typeface="Times New Roman" pitchFamily="-108" charset="0"/>
              <a:ea typeface="ＭＳ Ｐゴシック" pitchFamily="-10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04800"/>
            <a:ext cx="59436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" name="Line 28"/>
          <p:cNvSpPr>
            <a:spLocks noChangeShapeType="1"/>
          </p:cNvSpPr>
          <p:nvPr userDrawn="1"/>
        </p:nvSpPr>
        <p:spPr bwMode="auto">
          <a:xfrm>
            <a:off x="8428038" y="6608763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latin typeface="Times New Roman" pitchFamily="-108" charset="0"/>
              <a:ea typeface="ＭＳ Ｐゴシック" pitchFamily="-108" charset="-128"/>
            </a:endParaRPr>
          </a:p>
        </p:txBody>
      </p:sp>
      <p:pic>
        <p:nvPicPr>
          <p:cNvPr id="7" name="Picture 6" descr="jpss_mission1_3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8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Joint Polar Satellite System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5D940-33F8-402D-A8B6-06B3B758E7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2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rtl val="0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 smtClean="0"/>
              <a:t>Joint Polar Satellite System</a:t>
            </a: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7" name="Shape 3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14286"/>
            <a:ext cx="3016415" cy="74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1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996989" y="139225"/>
            <a:ext cx="601607" cy="49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2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558463" y="139225"/>
            <a:ext cx="519648" cy="492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47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E2A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1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778"/>
            <a:ext cx="9144000" cy="5619221"/>
          </a:xfrm>
          <a:prstGeom prst="rect">
            <a:avLst/>
          </a:prstGeom>
        </p:spPr>
      </p:pic>
      <p:pic>
        <p:nvPicPr>
          <p:cNvPr id="13" name="Picture 12" descr="rs_ophiuci_021606_f.png"/>
          <p:cNvPicPr>
            <a:picLocks noChangeAspect="1"/>
          </p:cNvPicPr>
          <p:nvPr userDrawn="1"/>
        </p:nvPicPr>
        <p:blipFill rotWithShape="1">
          <a:blip r:embed="rId1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05"/>
          <a:stretch/>
        </p:blipFill>
        <p:spPr>
          <a:xfrm>
            <a:off x="0" y="0"/>
            <a:ext cx="9144000" cy="1238778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Joint Polar Satellite System</a:t>
            </a:r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238779"/>
            <a:ext cx="9144000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NOAA_logo w:Glow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47781" y="946122"/>
            <a:ext cx="580809" cy="580809"/>
          </a:xfrm>
          <a:prstGeom prst="rect">
            <a:avLst/>
          </a:prstGeom>
        </p:spPr>
      </p:pic>
      <p:pic>
        <p:nvPicPr>
          <p:cNvPr id="18" name="Picture 17" descr="NASA_Logo2 w:Glow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582389" y="969031"/>
            <a:ext cx="539496" cy="53949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6" r:id="rId3"/>
    <p:sldLayoutId id="2147483657" r:id="rId4"/>
    <p:sldLayoutId id="2147483658" r:id="rId5"/>
    <p:sldLayoutId id="2147483730" r:id="rId6"/>
    <p:sldLayoutId id="2147483759" r:id="rId7"/>
    <p:sldLayoutId id="2147483874" r:id="rId8"/>
    <p:sldLayoutId id="2147483876" r:id="rId9"/>
  </p:sldLayoutIdLst>
  <p:timing>
    <p:tnLst>
      <p:par>
        <p:cTn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5-21 at 1.20.22 PM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79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NOAA_logo w:Glow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47781" y="946122"/>
            <a:ext cx="580809" cy="580809"/>
          </a:xfrm>
          <a:prstGeom prst="rect">
            <a:avLst/>
          </a:prstGeom>
        </p:spPr>
      </p:pic>
      <p:pic>
        <p:nvPicPr>
          <p:cNvPr id="9" name="Picture 8" descr="NASA_Logo2 w:Glow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582389" y="969031"/>
            <a:ext cx="539496" cy="539496"/>
          </a:xfrm>
          <a:prstGeom prst="rect">
            <a:avLst/>
          </a:prstGeom>
        </p:spPr>
      </p:pic>
      <p:pic>
        <p:nvPicPr>
          <p:cNvPr id="11" name="Picture 10" descr="jpss_mission1_300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8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5-21 at 1.20.22 PM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12679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Picture 7" descr="NOAA_logo w:Glow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781" y="946124"/>
            <a:ext cx="580809" cy="580809"/>
          </a:xfrm>
          <a:prstGeom prst="rect">
            <a:avLst/>
          </a:prstGeom>
        </p:spPr>
      </p:pic>
      <p:pic>
        <p:nvPicPr>
          <p:cNvPr id="9" name="Picture 8" descr="NASA_Logo2 w:Glow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389" y="969031"/>
            <a:ext cx="539496" cy="539496"/>
          </a:xfrm>
          <a:prstGeom prst="rect">
            <a:avLst/>
          </a:prstGeom>
        </p:spPr>
      </p:pic>
      <p:pic>
        <p:nvPicPr>
          <p:cNvPr id="11" name="Picture 10" descr="jpss_mission1_300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0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pss.noaa.gov/science.html" TargetMode="External"/><Relationship Id="rId2" Type="http://schemas.openxmlformats.org/officeDocument/2006/relationships/hyperlink" Target="http://www.jpss.noaa.gov/science-seminars.html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E2A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19" name="Picture 18" descr="rs_ophiuci_021606_f.png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05"/>
          <a:stretch/>
        </p:blipFill>
        <p:spPr>
          <a:xfrm>
            <a:off x="0" y="0"/>
            <a:ext cx="9144000" cy="1238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779"/>
            <a:ext cx="9144000" cy="56192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238779"/>
            <a:ext cx="9144000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hape 97"/>
          <p:cNvSpPr txBox="1">
            <a:spLocks/>
          </p:cNvSpPr>
          <p:nvPr/>
        </p:nvSpPr>
        <p:spPr bwMode="auto">
          <a:xfrm>
            <a:off x="0" y="294970"/>
            <a:ext cx="9144000" cy="65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44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pPr>
              <a:lnSpc>
                <a:spcPct val="80000"/>
              </a:lnSpc>
              <a:buSzPct val="25000"/>
            </a:pPr>
            <a:r>
              <a:rPr lang="en-US" dirty="0" smtClean="0">
                <a:latin typeface="Calibri" panose="020F0502020204030204" pitchFamily="34" charset="0"/>
                <a:cs typeface="Times New Roman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/>
              </a:rPr>
              <a:t>Joint Polar Satellite System</a:t>
            </a:r>
            <a:endParaRPr lang="en-US" sz="3000" dirty="0">
              <a:solidFill>
                <a:schemeClr val="bg2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9810" y="5899228"/>
            <a:ext cx="9144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20"/>
              </a:spcBef>
              <a:buClr>
                <a:srgbClr val="9BD5F9"/>
              </a:buClr>
              <a:buSzPct val="25000"/>
            </a:pPr>
            <a:r>
              <a:rPr lang="en-US" sz="1300" dirty="0" smtClean="0">
                <a:solidFill>
                  <a:srgbClr val="73ACF8"/>
                </a:solidFill>
                <a:latin typeface="Calibri" panose="020F0502020204030204" pitchFamily="34" charset="0"/>
                <a:cs typeface="Times New Roman"/>
                <a:sym typeface="Calibri"/>
              </a:rPr>
              <a:t>Mitch Goldberg, JPSS Chief </a:t>
            </a:r>
            <a:r>
              <a:rPr lang="en-US" sz="1300" dirty="0" smtClean="0">
                <a:solidFill>
                  <a:srgbClr val="73ACF8"/>
                </a:solidFill>
                <a:latin typeface="Calibri" panose="020F0502020204030204" pitchFamily="34" charset="0"/>
                <a:cs typeface="Times New Roman"/>
                <a:sym typeface="Calibri"/>
              </a:rPr>
              <a:t>Scientist</a:t>
            </a:r>
          </a:p>
          <a:p>
            <a:pPr lvl="0">
              <a:spcBef>
                <a:spcPts val="220"/>
              </a:spcBef>
              <a:buClr>
                <a:srgbClr val="9BD5F9"/>
              </a:buClr>
              <a:buSzPct val="25000"/>
            </a:pPr>
            <a:r>
              <a:rPr lang="en-US" sz="1300" dirty="0" err="1" smtClean="0">
                <a:solidFill>
                  <a:srgbClr val="73ACF8"/>
                </a:solidFill>
                <a:latin typeface="Calibri" panose="020F0502020204030204" pitchFamily="34" charset="0"/>
                <a:cs typeface="Times New Roman"/>
                <a:sym typeface="Calibri"/>
              </a:rPr>
              <a:t>Shobha</a:t>
            </a:r>
            <a:r>
              <a:rPr lang="en-US" sz="1300" dirty="0" smtClean="0">
                <a:solidFill>
                  <a:srgbClr val="73ACF8"/>
                </a:solidFill>
                <a:latin typeface="Calibri" panose="020F0502020204030204" pitchFamily="34" charset="0"/>
                <a:cs typeface="Times New Roman"/>
                <a:sym typeface="Calibri"/>
              </a:rPr>
              <a:t> </a:t>
            </a:r>
            <a:r>
              <a:rPr lang="en-US" sz="1300" dirty="0" err="1" smtClean="0">
                <a:solidFill>
                  <a:srgbClr val="73ACF8"/>
                </a:solidFill>
                <a:latin typeface="Calibri" panose="020F0502020204030204" pitchFamily="34" charset="0"/>
                <a:cs typeface="Times New Roman"/>
                <a:sym typeface="Calibri"/>
              </a:rPr>
              <a:t>Kondragunta</a:t>
            </a:r>
            <a:r>
              <a:rPr lang="en-US" sz="1300" smtClean="0">
                <a:solidFill>
                  <a:srgbClr val="73ACF8"/>
                </a:solidFill>
                <a:latin typeface="Calibri" panose="020F0502020204030204" pitchFamily="34" charset="0"/>
                <a:cs typeface="Times New Roman"/>
                <a:sym typeface="Calibri"/>
              </a:rPr>
              <a:t>, STAR</a:t>
            </a:r>
            <a:endParaRPr lang="en-US" sz="1300" dirty="0" smtClean="0">
              <a:solidFill>
                <a:srgbClr val="73ACF8"/>
              </a:solidFill>
              <a:latin typeface="Calibri" panose="020F0502020204030204" pitchFamily="34" charset="0"/>
              <a:cs typeface="Times New Roman"/>
              <a:sym typeface="Calibri"/>
            </a:endParaRPr>
          </a:p>
          <a:p>
            <a:pPr lvl="0">
              <a:spcBef>
                <a:spcPts val="220"/>
              </a:spcBef>
              <a:buClr>
                <a:srgbClr val="9BD5F9"/>
              </a:buClr>
              <a:buSzPct val="25000"/>
            </a:pPr>
            <a:r>
              <a:rPr lang="en-US" sz="1300" dirty="0">
                <a:solidFill>
                  <a:srgbClr val="73ACF8"/>
                </a:solidFill>
                <a:latin typeface="Calibri" panose="020F0502020204030204" pitchFamily="34" charset="0"/>
                <a:cs typeface="Times New Roman"/>
                <a:sym typeface="Calibri"/>
              </a:rPr>
              <a:t>Nineteenth Annual George Mason University Conference on</a:t>
            </a:r>
          </a:p>
          <a:p>
            <a:pPr lvl="0">
              <a:spcBef>
                <a:spcPts val="220"/>
              </a:spcBef>
              <a:buClr>
                <a:srgbClr val="9BD5F9"/>
              </a:buClr>
              <a:buSzPct val="25000"/>
            </a:pPr>
            <a:r>
              <a:rPr lang="en-US" sz="1300" dirty="0">
                <a:solidFill>
                  <a:srgbClr val="73ACF8"/>
                </a:solidFill>
                <a:latin typeface="Calibri" panose="020F0502020204030204" pitchFamily="34" charset="0"/>
                <a:cs typeface="Times New Roman"/>
                <a:sym typeface="Calibri"/>
              </a:rPr>
              <a:t>Atmospheric Transport and Dispersion Modeling</a:t>
            </a:r>
            <a:r>
              <a:rPr lang="en-US" sz="1300" dirty="0" smtClean="0">
                <a:solidFill>
                  <a:srgbClr val="73ACF8"/>
                </a:solidFill>
                <a:latin typeface="Calibri" panose="020F0502020204030204" pitchFamily="34" charset="0"/>
                <a:cs typeface="Times New Roman"/>
                <a:sym typeface="Calibri"/>
              </a:rPr>
              <a:t>					</a:t>
            </a:r>
            <a:endParaRPr lang="en-US" sz="1300" dirty="0">
              <a:solidFill>
                <a:srgbClr val="73ACF8"/>
              </a:solidFill>
              <a:latin typeface="Calibri" panose="020F0502020204030204" pitchFamily="34" charset="0"/>
              <a:cs typeface="Times New Roman"/>
              <a:sym typeface="Calibri"/>
            </a:endParaRPr>
          </a:p>
        </p:txBody>
      </p:sp>
      <p:pic>
        <p:nvPicPr>
          <p:cNvPr id="16" name="Picture 15" descr="jpss_mission1_3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26" y="2511997"/>
            <a:ext cx="4846618" cy="3072784"/>
          </a:xfrm>
          <a:prstGeom prst="rect">
            <a:avLst/>
          </a:prstGeom>
        </p:spPr>
      </p:pic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0" y="1376344"/>
            <a:ext cx="9144000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Font typeface="Calibri"/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Calibri"/>
              </a:defRPr>
            </a:lvl1pPr>
            <a:lvl2pPr marL="45720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Arial"/>
              </a:defRPr>
            </a:lvl2pPr>
            <a:lvl3pPr marL="9144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marL="13716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marL="18288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22860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6pPr>
            <a:lvl7pPr marL="27432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7pPr>
            <a:lvl8pPr marL="32004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8pPr>
            <a:lvl9pPr marL="36576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 smtClean="0">
                <a:solidFill>
                  <a:srgbClr val="FFC000"/>
                </a:solidFill>
                <a:effectLst>
                  <a:glow rad="2286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/>
              </a:rPr>
              <a:t>JPSS overview and plans for aerosol assimilation</a:t>
            </a:r>
            <a:endParaRPr lang="en-US" sz="3600" b="1" i="1" dirty="0">
              <a:solidFill>
                <a:srgbClr val="FFC000"/>
              </a:solidFill>
              <a:effectLst>
                <a:glow rad="228600">
                  <a:schemeClr val="tx1">
                    <a:lumMod val="95000"/>
                    <a:lumOff val="5000"/>
                    <a:alpha val="40000"/>
                  </a:schemeClr>
                </a:glow>
              </a:effectLst>
              <a:latin typeface="Calibri" panose="020F0502020204030204" pitchFamily="34" charset="0"/>
              <a:cs typeface="Times New Roman"/>
            </a:endParaRPr>
          </a:p>
        </p:txBody>
      </p:sp>
      <p:pic>
        <p:nvPicPr>
          <p:cNvPr id="18" name="Picture 17" descr="NOAA_logo w:Glo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781" y="946122"/>
            <a:ext cx="580809" cy="580809"/>
          </a:xfrm>
          <a:prstGeom prst="rect">
            <a:avLst/>
          </a:prstGeom>
        </p:spPr>
      </p:pic>
      <p:pic>
        <p:nvPicPr>
          <p:cNvPr id="20" name="Picture 19" descr="NASA_Logo2 w:Glo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389" y="969031"/>
            <a:ext cx="539496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01422" y="1620995"/>
            <a:ext cx="8229600" cy="3886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/>
              <a:t>The </a:t>
            </a:r>
            <a:r>
              <a:rPr lang="en-US" sz="2000" dirty="0"/>
              <a:t>JPSS Proving Ground and Risk Reduction program’s primary objective is to maximize the benefits and performance of NPP/JPSS data, algorithms, and products for downstream operational and research users (gateways to the public) through:</a:t>
            </a:r>
          </a:p>
          <a:p>
            <a:pPr lvl="1"/>
            <a:endParaRPr lang="en-US" sz="1050" dirty="0"/>
          </a:p>
          <a:p>
            <a:pPr lvl="2">
              <a:buFont typeface="Arial"/>
              <a:buChar char="•"/>
            </a:pPr>
            <a:endParaRPr lang="en-US" sz="400" dirty="0"/>
          </a:p>
          <a:p>
            <a:pPr lvl="2">
              <a:buFont typeface="Arial"/>
              <a:buChar char="•"/>
            </a:pPr>
            <a:r>
              <a:rPr lang="en-US" sz="1800" dirty="0"/>
              <a:t>Engaging users to </a:t>
            </a:r>
            <a:r>
              <a:rPr lang="en-US" sz="1800" dirty="0" smtClean="0"/>
              <a:t>enhance/improve </a:t>
            </a:r>
            <a:r>
              <a:rPr lang="en-US" sz="1800" dirty="0"/>
              <a:t>their </a:t>
            </a:r>
            <a:r>
              <a:rPr lang="en-US" sz="1800" dirty="0" smtClean="0"/>
              <a:t>applications through the optimal utilization of JPSS data.</a:t>
            </a:r>
          </a:p>
          <a:p>
            <a:pPr lvl="2">
              <a:buFont typeface="Arial"/>
              <a:buChar char="•"/>
            </a:pPr>
            <a:endParaRPr lang="en-US" sz="500" dirty="0"/>
          </a:p>
          <a:p>
            <a:pPr lvl="2">
              <a:buFont typeface="Arial"/>
              <a:buChar char="•"/>
            </a:pPr>
            <a:r>
              <a:rPr lang="en-US" sz="1800" dirty="0"/>
              <a:t>Education, Training and </a:t>
            </a:r>
            <a:r>
              <a:rPr lang="en-US" sz="1800" dirty="0" smtClean="0"/>
              <a:t>Outreach</a:t>
            </a:r>
            <a:r>
              <a:rPr lang="en-US" sz="1800" dirty="0"/>
              <a:t> </a:t>
            </a:r>
            <a:endParaRPr lang="en-US" sz="1800" dirty="0" smtClean="0"/>
          </a:p>
          <a:p>
            <a:pPr lvl="2">
              <a:buFont typeface="Arial"/>
              <a:buChar char="•"/>
            </a:pPr>
            <a:endParaRPr lang="en-US" sz="600" dirty="0"/>
          </a:p>
          <a:p>
            <a:pPr lvl="2">
              <a:buFont typeface="Arial"/>
              <a:buChar char="•"/>
            </a:pPr>
            <a:r>
              <a:rPr lang="en-US" sz="1800" dirty="0"/>
              <a:t>Facilitating transition of </a:t>
            </a:r>
            <a:r>
              <a:rPr lang="en-US" sz="1800" dirty="0" smtClean="0"/>
              <a:t>improved algorithms </a:t>
            </a:r>
            <a:r>
              <a:rPr lang="en-US" sz="1800" dirty="0"/>
              <a:t>to operations. </a:t>
            </a:r>
            <a:endParaRPr lang="en-US" sz="1800" dirty="0" smtClean="0"/>
          </a:p>
          <a:p>
            <a:pPr lvl="2">
              <a:buFont typeface="Arial"/>
              <a:buChar char="•"/>
            </a:pPr>
            <a:endParaRPr lang="en-US" sz="700" dirty="0" smtClean="0"/>
          </a:p>
          <a:p>
            <a:pPr lvl="2">
              <a:buFont typeface="Arial"/>
              <a:buChar char="•"/>
            </a:pPr>
            <a:r>
              <a:rPr lang="en-US" sz="1800" dirty="0" smtClean="0"/>
              <a:t>Detailed </a:t>
            </a:r>
            <a:r>
              <a:rPr lang="en-US" sz="1800" dirty="0"/>
              <a:t>characterization of data attributes such as uncertainty (accuracy and precision) and long-term stability </a:t>
            </a:r>
            <a:endParaRPr lang="en-US" sz="1800" dirty="0" smtClean="0"/>
          </a:p>
          <a:p>
            <a:pPr lvl="2">
              <a:buFont typeface="Arial"/>
              <a:buChar char="•"/>
            </a:pPr>
            <a:endParaRPr lang="en-US" sz="1200" dirty="0" smtClean="0"/>
          </a:p>
          <a:p>
            <a:pPr lvl="2">
              <a:buFont typeface="Arial"/>
              <a:buChar char="•"/>
            </a:pPr>
            <a:r>
              <a:rPr lang="en-US" sz="1800" dirty="0" smtClean="0"/>
              <a:t>Provides user feedback to the </a:t>
            </a:r>
            <a:r>
              <a:rPr lang="en-US" sz="1800" dirty="0" err="1" smtClean="0"/>
              <a:t>cal</a:t>
            </a:r>
            <a:r>
              <a:rPr lang="en-US" sz="1800" dirty="0" smtClean="0"/>
              <a:t>/</a:t>
            </a:r>
            <a:r>
              <a:rPr lang="en-US" sz="1800" dirty="0" err="1" smtClean="0"/>
              <a:t>val</a:t>
            </a:r>
            <a:r>
              <a:rPr lang="en-US" sz="1800" dirty="0" smtClean="0"/>
              <a:t> program</a:t>
            </a:r>
            <a:endParaRPr lang="en-US" sz="1800" dirty="0"/>
          </a:p>
          <a:p>
            <a:pPr lvl="2">
              <a:buFont typeface="Arial"/>
              <a:buChar char="•"/>
            </a:pPr>
            <a:endParaRPr lang="en-US" sz="1800" dirty="0"/>
          </a:p>
          <a:p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26" y="419100"/>
            <a:ext cx="7262037" cy="685800"/>
          </a:xfrm>
        </p:spPr>
        <p:txBody>
          <a:bodyPr>
            <a:noAutofit/>
          </a:bodyPr>
          <a:lstStyle/>
          <a:p>
            <a:r>
              <a:rPr lang="en-US" sz="2400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JPSS Proving Ground &amp; Risk Reduction Program</a:t>
            </a:r>
            <a:endParaRPr lang="en-US" sz="2400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4040" y="6041817"/>
            <a:ext cx="7145259" cy="58477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Significant amount of NOAA operational use of SNPP data has been made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possible through JPSS PGRR and Direct Readout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FY15 &amp; 16 Call for 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JPSS PGRR Call for Proposals was released on December 2, 2014.</a:t>
            </a:r>
          </a:p>
          <a:p>
            <a:pPr lvl="1"/>
            <a:r>
              <a:rPr lang="en-US" dirty="0" smtClean="0"/>
              <a:t>Call focuses on 13 initiatives</a:t>
            </a:r>
          </a:p>
          <a:p>
            <a:r>
              <a:rPr lang="en-US" dirty="0" smtClean="0"/>
              <a:t>Over 130 Letters of Intent were received.</a:t>
            </a:r>
          </a:p>
          <a:p>
            <a:r>
              <a:rPr lang="en-US" dirty="0" smtClean="0"/>
              <a:t>New projects will be selected by the JPSS PGRR Executive Board (with feedback from relevant users and stakeholders) in March/April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E6E9C7-2A73-4017-91F1-2C5354F255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PGRR Initiatives 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000" dirty="0" smtClean="0"/>
              <a:t>About 40 proposals selected so far out of 87 full proposals out of 136 LOIs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55000" lnSpcReduction="20000"/>
          </a:bodyPr>
          <a:lstStyle/>
          <a:p>
            <a:pPr marL="457200" indent="-457200"/>
            <a:r>
              <a:rPr lang="en-US" sz="4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 Data Assimilation</a:t>
            </a:r>
          </a:p>
          <a:p>
            <a:pPr marL="457200" indent="-457200"/>
            <a:r>
              <a:rPr lang="en-US" sz="4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 and Smoke </a:t>
            </a: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River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Ice and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Flooding</a:t>
            </a: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Sounding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</a:t>
            </a:r>
            <a:endParaRPr lang="en-US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NWP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studies (via HRRR and GFS) and other critical weather applications </a:t>
            </a:r>
            <a:endParaRPr lang="en-US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OCONUS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NCEP Service Centers AWIPS Initiative </a:t>
            </a:r>
            <a:endParaRPr lang="en-US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Cryosphere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Initiative </a:t>
            </a:r>
            <a:endParaRPr lang="en-US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Assimilation </a:t>
            </a:r>
            <a:endParaRPr lang="en-US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Ocean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Coastal </a:t>
            </a:r>
            <a:endParaRPr lang="en-US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Chemistry </a:t>
            </a:r>
            <a:endParaRPr lang="en-US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Hydrology </a:t>
            </a: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endParaRPr lang="en-US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E6E9C7-2A73-4017-91F1-2C5354F255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8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Aerosol Data Assimilation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600201"/>
            <a:ext cx="4114800" cy="4495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Improve the use </a:t>
            </a:r>
            <a:r>
              <a:rPr lang="en-US" dirty="0"/>
              <a:t>of </a:t>
            </a:r>
            <a:r>
              <a:rPr lang="en-US" dirty="0" smtClean="0"/>
              <a:t>VIIRS </a:t>
            </a:r>
            <a:r>
              <a:rPr lang="en-US" dirty="0"/>
              <a:t>and OMPS </a:t>
            </a:r>
            <a:r>
              <a:rPr lang="en-US" dirty="0" smtClean="0"/>
              <a:t>aerosol products </a:t>
            </a:r>
            <a:r>
              <a:rPr lang="en-US" dirty="0"/>
              <a:t>in operational models at </a:t>
            </a:r>
            <a:r>
              <a:rPr lang="en-US" dirty="0" smtClean="0"/>
              <a:t>NWP </a:t>
            </a:r>
            <a:r>
              <a:rPr lang="en-US" dirty="0"/>
              <a:t>centers or developmental models at </a:t>
            </a:r>
            <a:r>
              <a:rPr lang="en-US" dirty="0" smtClean="0"/>
              <a:t>partner </a:t>
            </a:r>
            <a:r>
              <a:rPr lang="en-US" dirty="0"/>
              <a:t>agencies that have defined pathways to transition to NWP centers. </a:t>
            </a:r>
          </a:p>
          <a:p>
            <a:r>
              <a:rPr lang="en-US" dirty="0" smtClean="0"/>
              <a:t>Make </a:t>
            </a:r>
            <a:r>
              <a:rPr lang="en-US" dirty="0"/>
              <a:t>use and demonstrate the value of VIIRS aerosol optical depth, aerosol (smoke, dust, volcanic ash) </a:t>
            </a:r>
            <a:r>
              <a:rPr lang="en-US" dirty="0" smtClean="0"/>
              <a:t>detection</a:t>
            </a:r>
            <a:r>
              <a:rPr lang="en-US" dirty="0"/>
              <a:t>, and OMPS UV Aerosol Index products in improving forecasts.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0" t="35543" r="17673" b="5076"/>
          <a:stretch/>
        </p:blipFill>
        <p:spPr bwMode="auto">
          <a:xfrm>
            <a:off x="304800" y="1828800"/>
            <a:ext cx="4478938" cy="334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E6E9C7-2A73-4017-91F1-2C5354F255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Fire and Smoke 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600200"/>
            <a:ext cx="4495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Makes </a:t>
            </a:r>
            <a:r>
              <a:rPr lang="en-US" dirty="0"/>
              <a:t>use of the VIIRS active fire location, fire radiative power </a:t>
            </a:r>
            <a:r>
              <a:rPr lang="en-US" dirty="0" smtClean="0"/>
              <a:t>and aerosol </a:t>
            </a:r>
            <a:r>
              <a:rPr lang="en-US" dirty="0"/>
              <a:t>optical depth, and potentially OMPS derived aerosols to predict fire movement and dispersion of </a:t>
            </a:r>
            <a:r>
              <a:rPr lang="en-US" dirty="0" smtClean="0"/>
              <a:t> smoke </a:t>
            </a:r>
            <a:r>
              <a:rPr lang="en-US" dirty="0"/>
              <a:t>using high spatial resolution and timely forecast </a:t>
            </a:r>
            <a:r>
              <a:rPr lang="en-US" dirty="0" smtClean="0"/>
              <a:t>models</a:t>
            </a:r>
          </a:p>
          <a:p>
            <a:r>
              <a:rPr lang="en-US" dirty="0" smtClean="0"/>
              <a:t>Products focus on determining </a:t>
            </a:r>
            <a:r>
              <a:rPr lang="en-US" dirty="0"/>
              <a:t>the current location of a fire and </a:t>
            </a:r>
            <a:r>
              <a:rPr lang="en-US" dirty="0" smtClean="0"/>
              <a:t>gathering </a:t>
            </a:r>
            <a:r>
              <a:rPr lang="en-US" dirty="0"/>
              <a:t>as much information as possible </a:t>
            </a:r>
            <a:r>
              <a:rPr lang="en-US" dirty="0" smtClean="0"/>
              <a:t> on </a:t>
            </a:r>
            <a:r>
              <a:rPr lang="en-US" dirty="0"/>
              <a:t>its history.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2800188" cy="445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50280"/>
            <a:ext cx="2800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Example of HRRR Smoke Product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E6E9C7-2A73-4017-91F1-2C5354F255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35496" y="1556792"/>
            <a:ext cx="3708874" cy="4541755"/>
          </a:xfrm>
          <a:solidFill>
            <a:schemeClr val="bg1"/>
          </a:solidFill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i="1" dirty="0" smtClean="0">
                <a:latin typeface="Arial" pitchFamily="34" charset="0"/>
                <a:cs typeface="Arial" pitchFamily="34" charset="0"/>
              </a:rPr>
              <a:t>At  NOAA Comprehensive Large Array-data Stewardship System (CLASS):</a:t>
            </a:r>
          </a:p>
          <a:p>
            <a:pPr marL="233363" indent="-233363"/>
            <a:endParaRPr lang="en-US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3363" indent="-233363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Intermediate Product (IP)</a:t>
            </a:r>
          </a:p>
          <a:p>
            <a:pPr marL="574675" lvl="1" indent="-234950"/>
            <a:r>
              <a:rPr lang="en-US" dirty="0" smtClean="0">
                <a:latin typeface="Arial" pitchFamily="34" charset="0"/>
                <a:cs typeface="Arial" pitchFamily="34" charset="0"/>
              </a:rPr>
              <a:t>0.75-km pixel</a:t>
            </a:r>
          </a:p>
          <a:p>
            <a:pPr marL="796925" lvl="2" indent="-106363"/>
            <a:r>
              <a:rPr lang="en-US" dirty="0" smtClean="0">
                <a:latin typeface="Arial" pitchFamily="34" charset="0"/>
                <a:cs typeface="Arial" pitchFamily="34" charset="0"/>
              </a:rPr>
              <a:t>AOT (550 nm); valid range: 0-2</a:t>
            </a:r>
          </a:p>
          <a:p>
            <a:pPr marL="796925" lvl="2" indent="-106363"/>
            <a:r>
              <a:rPr lang="en-US" dirty="0" smtClean="0">
                <a:latin typeface="Arial" pitchFamily="34" charset="0"/>
                <a:cs typeface="Arial" pitchFamily="34" charset="0"/>
              </a:rPr>
              <a:t>Aerosol Particle Size Parameter</a:t>
            </a:r>
          </a:p>
          <a:p>
            <a:pPr marL="796925" lvl="2" indent="-106363"/>
            <a:r>
              <a:rPr lang="en-US" dirty="0" smtClean="0">
                <a:latin typeface="Arial" pitchFamily="34" charset="0"/>
                <a:cs typeface="Arial" pitchFamily="34" charset="0"/>
              </a:rPr>
              <a:t>AMI (Aerosol Model Information)</a:t>
            </a:r>
          </a:p>
          <a:p>
            <a:pPr marL="796925" lvl="2" indent="-106363"/>
            <a:r>
              <a:rPr lang="en-US" dirty="0" smtClean="0">
                <a:latin typeface="Arial" pitchFamily="34" charset="0"/>
                <a:cs typeface="Arial" pitchFamily="34" charset="0"/>
              </a:rPr>
              <a:t>quality flags</a:t>
            </a:r>
          </a:p>
          <a:p>
            <a:pPr marL="233363" indent="-233363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Environmental Data Record (EDR)</a:t>
            </a:r>
          </a:p>
          <a:p>
            <a:pPr marL="574675" lvl="1" indent="-234950"/>
            <a:r>
              <a:rPr lang="en-US" dirty="0" smtClean="0">
                <a:latin typeface="Arial" pitchFamily="34" charset="0"/>
                <a:cs typeface="Arial" pitchFamily="34" charset="0"/>
              </a:rPr>
              <a:t>6-km cell aggregated from 8x8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IPs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filtered by quality flags</a:t>
            </a:r>
          </a:p>
          <a:p>
            <a:pPr marL="796925" lvl="2" indent="-106363"/>
            <a:r>
              <a:rPr lang="en-US" b="1" dirty="0" smtClean="0">
                <a:latin typeface="Arial" pitchFamily="34" charset="0"/>
                <a:cs typeface="Arial" pitchFamily="34" charset="0"/>
              </a:rPr>
              <a:t>AOT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(10 M bands + 550 nm)</a:t>
            </a:r>
          </a:p>
          <a:p>
            <a:pPr marL="796925" lvl="2" indent="-106363"/>
            <a:r>
              <a:rPr lang="en-US" b="1" dirty="0" smtClean="0">
                <a:latin typeface="Arial" pitchFamily="34" charset="0"/>
                <a:cs typeface="Arial" pitchFamily="34" charset="0"/>
              </a:rPr>
              <a:t>APSP (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over-land product is not recommended!)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796925" lvl="2" indent="-106363"/>
            <a:r>
              <a:rPr lang="en-US" dirty="0" smtClean="0">
                <a:latin typeface="Arial" pitchFamily="34" charset="0"/>
                <a:cs typeface="Arial" pitchFamily="34" charset="0"/>
              </a:rPr>
              <a:t>quality flags</a:t>
            </a:r>
          </a:p>
          <a:p>
            <a:pPr marL="574675" lvl="1" indent="-234950"/>
            <a:r>
              <a:rPr lang="en-US" dirty="0" smtClean="0">
                <a:latin typeface="Arial" pitchFamily="34" charset="0"/>
                <a:cs typeface="Arial" pitchFamily="34" charset="0"/>
              </a:rPr>
              <a:t>0.75 km</a:t>
            </a:r>
          </a:p>
          <a:p>
            <a:pPr marL="796925" lvl="2" indent="-106363"/>
            <a:r>
              <a:rPr lang="en-US" b="1" dirty="0" smtClean="0">
                <a:latin typeface="Arial" pitchFamily="34" charset="0"/>
                <a:cs typeface="Arial" pitchFamily="34" charset="0"/>
              </a:rPr>
              <a:t>SM  (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 recommended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796925" lvl="2" indent="-106363"/>
            <a:r>
              <a:rPr lang="en-US" dirty="0" smtClean="0">
                <a:latin typeface="Arial" pitchFamily="34" charset="0"/>
                <a:cs typeface="Arial" pitchFamily="34" charset="0"/>
              </a:rPr>
              <a:t>quality flags</a:t>
            </a:r>
          </a:p>
          <a:p>
            <a:pPr>
              <a:spcBef>
                <a:spcPts val="1200"/>
              </a:spcBef>
              <a:buNone/>
            </a:pPr>
            <a:r>
              <a:rPr lang="en-US" i="1" dirty="0" smtClean="0">
                <a:latin typeface="Arial" pitchFamily="34" charset="0"/>
                <a:cs typeface="Arial" pitchFamily="34" charset="0"/>
              </a:rPr>
              <a:t>At NOAA/NESDIS/STAR</a:t>
            </a:r>
          </a:p>
          <a:p>
            <a:pPr marL="233363" indent="-233363"/>
            <a:endParaRPr lang="en-US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3363" indent="-233363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Gridded 550-nm AOT EDR</a:t>
            </a:r>
          </a:p>
          <a:p>
            <a:pPr marL="574675" lvl="1" indent="-234950"/>
            <a:r>
              <a:rPr lang="en-US" dirty="0" smtClean="0">
                <a:latin typeface="Arial" pitchFamily="34" charset="0"/>
                <a:cs typeface="Arial" pitchFamily="34" charset="0"/>
              </a:rPr>
              <a:t>regular equal angle grid: 0.25°x0.25°</a:t>
            </a:r>
          </a:p>
          <a:p>
            <a:pPr marL="796925" lvl="2" indent="-106363"/>
            <a:r>
              <a:rPr lang="en-US" dirty="0" smtClean="0">
                <a:latin typeface="Arial" pitchFamily="34" charset="0"/>
                <a:cs typeface="Arial" pitchFamily="34" charset="0"/>
              </a:rPr>
              <a:t>only high quality AOT EDR is used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753567" y="3949542"/>
          <a:ext cx="5287966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065"/>
                <a:gridCol w="1128044"/>
                <a:gridCol w="1034042"/>
                <a:gridCol w="1170773"/>
                <a:gridCol w="103404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Ocean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Accuracy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Precision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AOT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Requirement</a:t>
                      </a:r>
                      <a:endParaRPr lang="en-US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SNPP</a:t>
                      </a:r>
                      <a:r>
                        <a:rPr lang="en-US" sz="1400" dirty="0" smtClean="0"/>
                        <a:t>/VIIRS</a:t>
                      </a:r>
                      <a:endParaRPr lang="en-US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Requirement</a:t>
                      </a:r>
                      <a:endParaRPr lang="en-US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SNPP</a:t>
                      </a:r>
                      <a:r>
                        <a:rPr lang="en-US" sz="1400" dirty="0" smtClean="0"/>
                        <a:t>/VIIRS</a:t>
                      </a:r>
                      <a:endParaRPr lang="en-US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ym typeface="Symbol"/>
                        </a:rPr>
                        <a:t>0.3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0.080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0.007</a:t>
                      </a:r>
                      <a:r>
                        <a:rPr lang="en-US" sz="1400" dirty="0" smtClean="0">
                          <a:latin typeface="+mn-lt"/>
                        </a:rPr>
                        <a:t>	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0.041</a:t>
                      </a:r>
                      <a:r>
                        <a:rPr lang="en-US" sz="1400" dirty="0" smtClean="0">
                          <a:latin typeface="+mn-lt"/>
                        </a:rPr>
                        <a:t>	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Arial"/>
                          <a:cs typeface="Arial"/>
                          <a:sym typeface="Symbol"/>
                        </a:rPr>
                        <a:t>≥</a:t>
                      </a:r>
                      <a:r>
                        <a:rPr lang="en-US" sz="1400" baseline="0" dirty="0" smtClean="0">
                          <a:sym typeface="Symbol"/>
                        </a:rPr>
                        <a:t>0.3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0.020</a:t>
                      </a:r>
                      <a:r>
                        <a:rPr lang="en-US" sz="1400" dirty="0" smtClean="0">
                          <a:latin typeface="+mn-lt"/>
                        </a:rPr>
                        <a:t>	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0.144</a:t>
                      </a:r>
                      <a:r>
                        <a:rPr lang="en-US" sz="1400" dirty="0" smtClean="0">
                          <a:latin typeface="+mn-lt"/>
                        </a:rPr>
                        <a:t>	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53567" y="1646790"/>
          <a:ext cx="5287966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610"/>
                <a:gridCol w="1128045"/>
                <a:gridCol w="1016950"/>
                <a:gridCol w="1162228"/>
                <a:gridCol w="1051133"/>
              </a:tblGrid>
              <a:tr h="26913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Land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Accuracy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Precision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26913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AOT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Requirement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n-lt"/>
                        </a:rPr>
                        <a:t>SNPP</a:t>
                      </a:r>
                      <a:r>
                        <a:rPr lang="en-US" sz="1400" dirty="0" smtClean="0">
                          <a:latin typeface="+mn-lt"/>
                        </a:rPr>
                        <a:t>/VIIRS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Requirement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n-lt"/>
                        </a:rPr>
                        <a:t>SNPP</a:t>
                      </a:r>
                      <a:r>
                        <a:rPr lang="en-US" sz="1400" dirty="0" smtClean="0">
                          <a:latin typeface="+mn-lt"/>
                        </a:rPr>
                        <a:t>/VIIRS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69130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+mn-lt"/>
                          <a:sym typeface="Symbol"/>
                        </a:rPr>
                        <a:t>0.1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0.060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0.012	</a:t>
                      </a:r>
                      <a:endParaRPr lang="en-US" sz="14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0.150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0.058	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269130">
                <a:tc>
                  <a:txBody>
                    <a:bodyPr/>
                    <a:lstStyle/>
                    <a:p>
                      <a:r>
                        <a:rPr lang="en-US" sz="1400" baseline="0" smtClean="0">
                          <a:latin typeface="+mn-lt"/>
                          <a:sym typeface="Symbol"/>
                        </a:rPr>
                        <a:t>0.1 - 0.8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0.050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0.016	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0.250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0.117	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269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&gt;0.8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0.200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0.186</a:t>
                      </a:r>
                      <a:r>
                        <a:rPr lang="en-US" sz="1400" dirty="0" smtClean="0">
                          <a:latin typeface="+mn-lt"/>
                        </a:rPr>
                        <a:t>	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0.450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0.414</a:t>
                      </a:r>
                      <a:r>
                        <a:rPr lang="en-US" sz="1400" dirty="0" smtClean="0">
                          <a:latin typeface="+mn-lt"/>
                        </a:rPr>
                        <a:t>	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355976" y="5805264"/>
            <a:ext cx="3168352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AOT EDR Product Maturity: </a:t>
            </a:r>
            <a:r>
              <a:rPr lang="en-US" sz="1400" b="1" dirty="0" smtClean="0">
                <a:solidFill>
                  <a:srgbClr val="00B050"/>
                </a:solidFill>
              </a:rPr>
              <a:t>Validated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76672"/>
            <a:ext cx="583264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Status of SNPP VIIRS Aerosol Products 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611016"/>
            <a:ext cx="4267200" cy="3200400"/>
            <a:chOff x="0" y="1295400"/>
            <a:chExt cx="4267200" cy="3200400"/>
          </a:xfrm>
        </p:grpSpPr>
        <p:pic>
          <p:nvPicPr>
            <p:cNvPr id="5" name="Picture 2" descr="C:\Users\shobhak\AppData\Local\Temp\1\rimfire_ca_20130909_v2.png"/>
            <p:cNvPicPr>
              <a:picLocks noChangeAspect="1" noChangeArrowheads="1"/>
            </p:cNvPicPr>
            <p:nvPr/>
          </p:nvPicPr>
          <p:blipFill>
            <a:blip r:embed="rId2" cstate="print"/>
            <a:srcRect t="7143"/>
            <a:stretch>
              <a:fillRect/>
            </a:stretch>
          </p:blipFill>
          <p:spPr bwMode="auto">
            <a:xfrm>
              <a:off x="0" y="1524000"/>
              <a:ext cx="4267200" cy="2971800"/>
            </a:xfrm>
            <a:prstGeom prst="rect">
              <a:avLst/>
            </a:prstGeom>
            <a:noFill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1295400"/>
              <a:ext cx="1451716" cy="1115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838200" y="2133600"/>
              <a:ext cx="68580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105400" y="1981200"/>
            <a:ext cx="3810000" cy="4495800"/>
            <a:chOff x="5029200" y="1447800"/>
            <a:chExt cx="3810000" cy="4495800"/>
          </a:xfrm>
        </p:grpSpPr>
        <p:pic>
          <p:nvPicPr>
            <p:cNvPr id="9" name="Picture 2" descr="C:\Users\shobhak\AppData\Local\Temp\1\viirs_dnband_day_201308232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9200" y="1447800"/>
              <a:ext cx="3048000" cy="2286000"/>
            </a:xfrm>
            <a:prstGeom prst="rect">
              <a:avLst/>
            </a:prstGeom>
            <a:noFill/>
          </p:spPr>
        </p:pic>
        <p:pic>
          <p:nvPicPr>
            <p:cNvPr id="10" name="Picture 9" descr="viirs_dnband_20130823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9200" y="3657600"/>
              <a:ext cx="3048000" cy="228600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7924800" y="2286000"/>
              <a:ext cx="914400" cy="381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Day</a:t>
              </a:r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924800" y="4572000"/>
              <a:ext cx="914400" cy="381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Night</a:t>
              </a: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324600" y="4800600"/>
              <a:ext cx="228600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324600" y="2590800"/>
              <a:ext cx="304800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4495800" y="1143000"/>
            <a:ext cx="4572000" cy="5334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772816"/>
            <a:ext cx="441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SNPP VIIRS Aerosol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Optical Thickness for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California Rim Fire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200" y="1772816"/>
            <a:ext cx="4419600" cy="419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419600" y="1295400"/>
            <a:ext cx="44196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accent2"/>
                </a:solidFill>
              </a:rPr>
              <a:t>SNPP VIIRS Day and Night Band for </a:t>
            </a:r>
            <a:br>
              <a:rPr lang="en-US" sz="1800" dirty="0" smtClean="0">
                <a:solidFill>
                  <a:schemeClr val="accent2"/>
                </a:solidFill>
              </a:rPr>
            </a:br>
            <a:r>
              <a:rPr lang="en-US" sz="1800" dirty="0" smtClean="0">
                <a:solidFill>
                  <a:schemeClr val="accent2"/>
                </a:solidFill>
              </a:rPr>
              <a:t>California Rim Fire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476672"/>
            <a:ext cx="583264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Current Air Quality Applications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5155" y="381000"/>
            <a:ext cx="4357205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SNPP VIIRS Day and Night Band (DNB) information on night time smoke plume detection and fire hot spots that are not visible in the day.  Allows for overnight plume tracking.</a:t>
            </a:r>
            <a:endParaRPr lang="en-US" sz="1600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>
            <a:off x="5148064" y="1556792"/>
            <a:ext cx="1297373" cy="16008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3" idx="1"/>
          </p:cNvCxnSpPr>
          <p:nvPr/>
        </p:nvCxnSpPr>
        <p:spPr>
          <a:xfrm>
            <a:off x="5148064" y="1556792"/>
            <a:ext cx="1286214" cy="38106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81400" y="685800"/>
            <a:ext cx="5486400" cy="5391329"/>
            <a:chOff x="3581400" y="685800"/>
            <a:chExt cx="5486400" cy="5391329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3810000" y="5181600"/>
              <a:ext cx="809625" cy="514350"/>
              <a:chOff x="3293" y="2117"/>
              <a:chExt cx="2640" cy="1838"/>
            </a:xfrm>
          </p:grpSpPr>
          <p:pic>
            <p:nvPicPr>
              <p:cNvPr id="9" name="Picture 6" descr="aqilogo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93" y="2117"/>
                <a:ext cx="2630" cy="15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aqindex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12" y="3648"/>
                <a:ext cx="2621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" name="Picture 5" descr="viirs_aqi_20140807.png"/>
            <p:cNvPicPr>
              <a:picLocks noChangeAspect="1"/>
            </p:cNvPicPr>
            <p:nvPr/>
          </p:nvPicPr>
          <p:blipFill>
            <a:blip r:embed="rId4" cstate="print"/>
            <a:srcRect t="7407"/>
            <a:stretch>
              <a:fillRect/>
            </a:stretch>
          </p:blipFill>
          <p:spPr>
            <a:xfrm>
              <a:off x="3581400" y="685800"/>
              <a:ext cx="5486400" cy="3810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10000" y="4509120"/>
              <a:ext cx="4538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Air Quality Index (AQI) for August 7, 2014 from SNPP VIIRS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8200" y="4876800"/>
              <a:ext cx="4114800" cy="120032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NESDIS satellite-derived air quality products used in Environmental Protection Agency (EPA) Air Quality Index (AQI) forecasts.  Currently using Aqua/Terra MODIS with plans to transition to SNPP VIIRS.  </a:t>
              </a:r>
              <a:r>
                <a:rPr lang="en-US" sz="1200" i="1" dirty="0" smtClean="0">
                  <a:solidFill>
                    <a:srgbClr val="FF0000"/>
                  </a:solidFill>
                </a:rPr>
                <a:t>AQI derived for August 7, 2014 using </a:t>
              </a:r>
              <a:r>
                <a:rPr lang="en-US" sz="12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SNPP VIIRS </a:t>
              </a:r>
              <a:r>
                <a:rPr lang="en-US" sz="1200" i="1" dirty="0" smtClean="0">
                  <a:solidFill>
                    <a:srgbClr val="FF0000"/>
                  </a:solidFill>
                </a:rPr>
                <a:t>aerosol optical thickness is shown above as an example.  </a:t>
              </a:r>
              <a:endParaRPr lang="en-US" sz="12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 Placeholder 20"/>
          <p:cNvSpPr txBox="1">
            <a:spLocks/>
          </p:cNvSpPr>
          <p:nvPr/>
        </p:nvSpPr>
        <p:spPr>
          <a:xfrm>
            <a:off x="539552" y="908720"/>
            <a:ext cx="2880320" cy="482453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Aerosols from natural (fires, volcanic eruptions, dust storms) and man-made (cars, industry) sources are harmful to human health.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More than 3 million premature deaths globally per year*.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EPA ground monitors not dense enough to provide monitoring and warnings for 40 million people living in rural areas in the US.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Satellite data help  fill the spatial gaps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5805264"/>
            <a:ext cx="3429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*Global Disease Burden project by Lim et al., The Lancet, 2012</a:t>
            </a:r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476672"/>
            <a:ext cx="583264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Current Air Quality Applications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/>
          <p:nvPr/>
        </p:nvGrpSpPr>
        <p:grpSpPr>
          <a:xfrm>
            <a:off x="233855" y="2667000"/>
            <a:ext cx="8686800" cy="3783506"/>
            <a:chOff x="228601" y="2590800"/>
            <a:chExt cx="6172199" cy="2057400"/>
          </a:xfrm>
        </p:grpSpPr>
        <p:pic>
          <p:nvPicPr>
            <p:cNvPr id="5" name="Picture 4" descr="edraot_2013031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1779" y="2590800"/>
              <a:ext cx="2799021" cy="2057400"/>
            </a:xfrm>
            <a:prstGeom prst="rect">
              <a:avLst/>
            </a:prstGeom>
          </p:spPr>
        </p:pic>
        <p:pic>
          <p:nvPicPr>
            <p:cNvPr id="6" name="Picture 5" descr="ipaot_2013031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1" y="2590800"/>
              <a:ext cx="2799021" cy="2057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02335" y="4038600"/>
              <a:ext cx="2096500" cy="3251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kern="1200" dirty="0" smtClean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IP High quality </a:t>
              </a:r>
              <a:r>
                <a:rPr lang="en-US" sz="2000" b="1" kern="1200" dirty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(</a:t>
              </a:r>
              <a:r>
                <a:rPr lang="en-US" sz="20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Times New Roman"/>
                  <a:cs typeface="Times New Roman"/>
                </a:rPr>
                <a:t>750 m</a:t>
              </a:r>
              <a:r>
                <a:rPr lang="en-US" sz="2000" b="1" kern="1200" dirty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)</a:t>
              </a:r>
              <a:endParaRPr lang="en-US" sz="1100" b="1" dirty="0">
                <a:effectLst/>
                <a:latin typeface="Times"/>
                <a:ea typeface="Times New Roman"/>
                <a:cs typeface="Times New Roman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75430" y="4043094"/>
              <a:ext cx="2180216" cy="3251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kern="1200" dirty="0" smtClean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EDR High quality (</a:t>
              </a:r>
              <a:r>
                <a:rPr lang="en-US" sz="20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Times New Roman"/>
                  <a:cs typeface="Times New Roman"/>
                </a:rPr>
                <a:t>6 km</a:t>
              </a:r>
              <a:r>
                <a:rPr lang="en-US" sz="2000" b="1" kern="1200" dirty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)</a:t>
              </a:r>
              <a:endParaRPr lang="en-US" sz="1100" b="1" dirty="0">
                <a:effectLst/>
                <a:latin typeface="Times"/>
                <a:ea typeface="Times New Roman"/>
                <a:cs typeface="Times New Roman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048000" y="3505200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</p:grpSp>
      <p:grpSp>
        <p:nvGrpSpPr>
          <p:cNvPr id="10" name="Group 22"/>
          <p:cNvGrpSpPr/>
          <p:nvPr/>
        </p:nvGrpSpPr>
        <p:grpSpPr>
          <a:xfrm>
            <a:off x="858206" y="3115910"/>
            <a:ext cx="1898291" cy="3369380"/>
            <a:chOff x="858206" y="3115910"/>
            <a:chExt cx="1898291" cy="3369380"/>
          </a:xfrm>
        </p:grpSpPr>
        <p:sp>
          <p:nvSpPr>
            <p:cNvPr id="11" name="Oval 10"/>
            <p:cNvSpPr/>
            <p:nvPr/>
          </p:nvSpPr>
          <p:spPr>
            <a:xfrm rot="18899926">
              <a:off x="713697" y="3260419"/>
              <a:ext cx="533400" cy="2443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18899926">
              <a:off x="1227486" y="6096399"/>
              <a:ext cx="533400" cy="2443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506149">
              <a:off x="2047598" y="3972209"/>
              <a:ext cx="643866" cy="2443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510529">
              <a:off x="1681577" y="4990539"/>
              <a:ext cx="1074920" cy="2443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23"/>
          <p:cNvGrpSpPr/>
          <p:nvPr/>
        </p:nvGrpSpPr>
        <p:grpSpPr>
          <a:xfrm>
            <a:off x="5562600" y="3124200"/>
            <a:ext cx="1898291" cy="3369380"/>
            <a:chOff x="858206" y="3115910"/>
            <a:chExt cx="1898291" cy="3369380"/>
          </a:xfrm>
        </p:grpSpPr>
        <p:sp>
          <p:nvSpPr>
            <p:cNvPr id="16" name="Oval 15"/>
            <p:cNvSpPr/>
            <p:nvPr/>
          </p:nvSpPr>
          <p:spPr>
            <a:xfrm rot="18899926">
              <a:off x="713697" y="3260419"/>
              <a:ext cx="533400" cy="2443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8899926">
              <a:off x="1227486" y="6096399"/>
              <a:ext cx="533400" cy="2443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19506149">
              <a:off x="2047598" y="3972209"/>
              <a:ext cx="643866" cy="2443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19510529">
              <a:off x="1681577" y="4990539"/>
              <a:ext cx="1074920" cy="2443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ular Callout 20"/>
          <p:cNvSpPr/>
          <p:nvPr/>
        </p:nvSpPr>
        <p:spPr>
          <a:xfrm>
            <a:off x="381000" y="1447800"/>
            <a:ext cx="3276600" cy="990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level AOT clearly shows smoke plumes from different fires including the small ones.</a:t>
            </a:r>
            <a:endParaRPr lang="en-US" dirty="0"/>
          </a:p>
        </p:txBody>
      </p:sp>
      <p:sp>
        <p:nvSpPr>
          <p:cNvPr id="22" name="Rectangular Callout 21"/>
          <p:cNvSpPr/>
          <p:nvPr/>
        </p:nvSpPr>
        <p:spPr>
          <a:xfrm>
            <a:off x="5334000" y="1447800"/>
            <a:ext cx="3276600" cy="990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EDR AOT looks </a:t>
            </a:r>
            <a:r>
              <a:rPr lang="en-US" dirty="0" err="1" smtClean="0"/>
              <a:t>pixelated</a:t>
            </a:r>
            <a:r>
              <a:rPr lang="en-US" dirty="0" smtClean="0"/>
              <a:t> with smoke plumes not very obviously visible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9512" y="476672"/>
            <a:ext cx="583264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Current Air Quality Applications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635896" y="2348880"/>
            <a:ext cx="194421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High spatial resolution valuable for operational forecasters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9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9512" y="476672"/>
            <a:ext cx="583264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Future Capabilities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rcRect t="9206"/>
          <a:stretch>
            <a:fillRect/>
          </a:stretch>
        </p:blipFill>
        <p:spPr bwMode="auto">
          <a:xfrm>
            <a:off x="107504" y="1628800"/>
            <a:ext cx="4580046" cy="308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Content Placeholder 3" descr="wpa_omior_gome_cems_trends.jpg"/>
          <p:cNvPicPr>
            <a:picLocks noChangeAspect="1"/>
          </p:cNvPicPr>
          <p:nvPr/>
        </p:nvPicPr>
        <p:blipFill>
          <a:blip r:embed="rId3" cstate="print"/>
          <a:srcRect l="11537" t="33124" r="9969" b="37102"/>
          <a:stretch>
            <a:fillRect/>
          </a:stretch>
        </p:blipFill>
        <p:spPr bwMode="auto">
          <a:xfrm>
            <a:off x="4716016" y="908720"/>
            <a:ext cx="424847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ounded Rectangle 17"/>
          <p:cNvSpPr/>
          <p:nvPr/>
        </p:nvSpPr>
        <p:spPr>
          <a:xfrm>
            <a:off x="2699792" y="4797152"/>
            <a:ext cx="3888432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OMPS SO2 and NO2 retrievals will bring additional capabilities supporting the community needs for hazards (volcanic ash/SO2) monitoring and tracking anthropogenic emissions</a:t>
            </a:r>
            <a:endParaRPr lang="en-US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5220072" y="3212976"/>
            <a:ext cx="3096344" cy="936104"/>
          </a:xfrm>
          <a:prstGeom prst="wedgeRoundRectCallout">
            <a:avLst>
              <a:gd name="adj1" fmla="val -19032"/>
              <a:gd name="adj2" fmla="val -1007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NOAA GOME-2 NO2 data provided to NASA for </a:t>
            </a:r>
            <a:r>
              <a:rPr lang="en-US" sz="1200" dirty="0" err="1" smtClean="0"/>
              <a:t>NOx</a:t>
            </a:r>
            <a:r>
              <a:rPr lang="en-US" sz="1200" dirty="0" smtClean="0"/>
              <a:t> emissions trending work. OMPS and GOME-2 on operational platforms will extend the data into the next few decades.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4725144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 from OMPS science team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495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638" y="388938"/>
            <a:ext cx="7414724" cy="49643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JPSS Overview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29925"/>
            <a:ext cx="8599716" cy="5428075"/>
          </a:xfrm>
        </p:spPr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JPSS consists of three satellites (Suomi NPP, JPSS-1, JPSS-2), ground system and operations through 2025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SNPP is now NOAA’s primary weather polar orbiting satellite providing global data.</a:t>
            </a:r>
          </a:p>
          <a:p>
            <a:pPr lvl="1"/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92" y="2829462"/>
            <a:ext cx="5928154" cy="378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516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acdb-ext.gsfc.nasa.gov/People/Seftor/OMPS/world_2014_07_16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240" y="2133600"/>
            <a:ext cx="4480560" cy="3276600"/>
          </a:xfrm>
          <a:prstGeom prst="rect">
            <a:avLst/>
          </a:prstGeom>
          <a:noFill/>
        </p:spPr>
      </p:pic>
      <p:pic>
        <p:nvPicPr>
          <p:cNvPr id="7" name="Picture 2" descr="C:\Users\pciren\AppData\Local\Temp\1\scp12907\net\orbit170l\disk1\pub\pubu\GOESR_AIT\abi_smoke_dust\visual_code_new\deep_blue_viirs_global\20140716_dbdi_nontrans_AIT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133600"/>
            <a:ext cx="4572000" cy="32918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3528" y="5671428"/>
            <a:ext cx="371507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VIIRS:</a:t>
            </a:r>
            <a:r>
              <a:rPr lang="en-US" sz="1200" dirty="0" smtClean="0">
                <a:solidFill>
                  <a:srgbClr val="FFFFFF"/>
                </a:solidFill>
              </a:rPr>
              <a:t> Aerosol Index separates dust and smoke but urban haze (sulfate aerosol) can be </a:t>
            </a:r>
            <a:r>
              <a:rPr lang="en-US" sz="1200" dirty="0" err="1" smtClean="0">
                <a:solidFill>
                  <a:srgbClr val="FFFFFF"/>
                </a:solidFill>
              </a:rPr>
              <a:t>mis</a:t>
            </a:r>
            <a:r>
              <a:rPr lang="en-US" sz="1200" dirty="0" smtClean="0">
                <a:solidFill>
                  <a:srgbClr val="FFFFFF"/>
                </a:solidFill>
              </a:rPr>
              <a:t>-identified as smoke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5661248"/>
            <a:ext cx="375895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OMPS:</a:t>
            </a:r>
            <a:r>
              <a:rPr lang="en-US" sz="1200" dirty="0" smtClean="0">
                <a:solidFill>
                  <a:srgbClr val="FFFFFF"/>
                </a:solidFill>
              </a:rPr>
              <a:t> Aerosol Index separates absorbing aerosol (dust and smoke) from scattering aerosol (sulfate aerosol).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2133600" y="5373216"/>
            <a:ext cx="304800" cy="228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6781800" y="5373216"/>
            <a:ext cx="304800" cy="228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48264" y="465313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 from NASA/PEATE</a:t>
            </a:r>
            <a:endParaRPr lang="en-US" sz="12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476672"/>
            <a:ext cx="583264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Sensor Synergy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1988840"/>
            <a:ext cx="143103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16, 2014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	Combine VIIRS and OMPS radiances to generate aerosol indices that can clearly separate smoke, dust, urban/industrial aerosol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918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9512" y="476672"/>
            <a:ext cx="583264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Sensor Synergy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GEO-LEO/GEO-GEO</a:t>
            </a:r>
          </a:p>
          <a:p>
            <a:pPr lvl="1"/>
            <a:r>
              <a:rPr lang="en-US" dirty="0" smtClean="0"/>
              <a:t>Common algorithms across Advanced Baseline Imager (ABI) instruments flying on multiple geostationary satellites and VIIRS instruments on JPSS</a:t>
            </a:r>
          </a:p>
          <a:p>
            <a:pPr lvl="2"/>
            <a:r>
              <a:rPr lang="en-US" dirty="0" smtClean="0"/>
              <a:t>Aerosols</a:t>
            </a:r>
          </a:p>
          <a:p>
            <a:pPr lvl="2"/>
            <a:r>
              <a:rPr lang="en-US" dirty="0" smtClean="0"/>
              <a:t>Biomass burning emissions</a:t>
            </a:r>
          </a:p>
          <a:p>
            <a:pPr lvl="2"/>
            <a:r>
              <a:rPr lang="en-US" dirty="0" smtClean="0"/>
              <a:t>Fires/Fire </a:t>
            </a:r>
            <a:r>
              <a:rPr lang="en-US" dirty="0" err="1" smtClean="0"/>
              <a:t>Radiative</a:t>
            </a:r>
            <a:r>
              <a:rPr lang="en-US" dirty="0" smtClean="0"/>
              <a:t> Power</a:t>
            </a:r>
          </a:p>
          <a:p>
            <a:pPr lvl="1"/>
            <a:r>
              <a:rPr lang="en-US" dirty="0" smtClean="0"/>
              <a:t>Uniformity required for these products that are used to initialize models that forecast aerosols and air quality.  </a:t>
            </a:r>
          </a:p>
          <a:p>
            <a:pPr lvl="1"/>
            <a:r>
              <a:rPr lang="en-US" dirty="0" smtClean="0"/>
              <a:t>Product generation from direct broadcast (DB) data</a:t>
            </a:r>
          </a:p>
          <a:p>
            <a:pPr lvl="1"/>
            <a:r>
              <a:rPr lang="en-US" dirty="0" smtClean="0"/>
              <a:t>Use of multiple sensors in decision support systems (e.g., use of DNB to monitor night-time smoke plume transport)</a:t>
            </a:r>
          </a:p>
        </p:txBody>
      </p:sp>
    </p:spTree>
    <p:extLst>
      <p:ext uri="{BB962C8B-B14F-4D97-AF65-F5344CB8AC3E}">
        <p14:creationId xmlns:p14="http://schemas.microsoft.com/office/powerpoint/2010/main" val="33334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333" t="8000" r="58333" b="29000"/>
          <a:stretch>
            <a:fillRect/>
          </a:stretch>
        </p:blipFill>
        <p:spPr bwMode="auto">
          <a:xfrm>
            <a:off x="1905000" y="1219200"/>
            <a:ext cx="6934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D989D96-0413-4821-94DF-AC9189F8E70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33528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Document links to ATBD, user’s guide, etc.</a:t>
            </a:r>
            <a:endParaRPr lang="en-US" sz="1600" dirty="0"/>
          </a:p>
        </p:txBody>
      </p:sp>
      <p:sp>
        <p:nvSpPr>
          <p:cNvPr id="9" name="Bent Arrow 8"/>
          <p:cNvSpPr/>
          <p:nvPr/>
        </p:nvSpPr>
        <p:spPr>
          <a:xfrm>
            <a:off x="762000" y="3086100"/>
            <a:ext cx="1143000" cy="26670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752600"/>
            <a:ext cx="1752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Products page has a link to FTP site for data download</a:t>
            </a:r>
            <a:endParaRPr lang="en-US" sz="1600" dirty="0"/>
          </a:p>
        </p:txBody>
      </p:sp>
      <p:sp>
        <p:nvSpPr>
          <p:cNvPr id="11" name="Right Arrow 10"/>
          <p:cNvSpPr/>
          <p:nvPr/>
        </p:nvSpPr>
        <p:spPr>
          <a:xfrm>
            <a:off x="1600200" y="2705100"/>
            <a:ext cx="304800" cy="1143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3000" y="5791200"/>
            <a:ext cx="2819400" cy="990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Latency for daily global gridded product availability is 1-2 days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96966" y="373228"/>
            <a:ext cx="794480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NOAA Cal/Val web:  VIIRS aerosol information and gridded AOT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6966" y="849868"/>
            <a:ext cx="7080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http://www.star.nesdis.noaa.gov/smcd/emb/viirs_aerosol/index.php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905000" y="3657600"/>
            <a:ext cx="609600" cy="2286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905000" y="2667000"/>
            <a:ext cx="609600" cy="2286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905000" y="3048000"/>
            <a:ext cx="685800" cy="2286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4419600"/>
            <a:ext cx="19812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Software to display VIIRS aerosol products and convert data to MODIS-like EOS HDF format are available for download</a:t>
            </a:r>
            <a:endParaRPr lang="en-US" dirty="0"/>
          </a:p>
        </p:txBody>
      </p:sp>
      <p:cxnSp>
        <p:nvCxnSpPr>
          <p:cNvPr id="22" name="Straight Connector 21"/>
          <p:cNvCxnSpPr>
            <a:stCxn id="20" idx="3"/>
          </p:cNvCxnSpPr>
          <p:nvPr/>
        </p:nvCxnSpPr>
        <p:spPr>
          <a:xfrm>
            <a:off x="1981200" y="5029200"/>
            <a:ext cx="381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Up Arrow 22"/>
          <p:cNvSpPr/>
          <p:nvPr/>
        </p:nvSpPr>
        <p:spPr>
          <a:xfrm>
            <a:off x="2286000" y="3886200"/>
            <a:ext cx="76200" cy="1143000"/>
          </a:xfrm>
          <a:prstGeom prst="upArrow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900" dirty="0" smtClean="0"/>
              <a:t>The </a:t>
            </a:r>
            <a:r>
              <a:rPr lang="en-US" sz="2900" dirty="0" smtClean="0"/>
              <a:t>JPSS Proving Ground program is working with NOAA users to further promote the use of SNPP data for operational use.</a:t>
            </a:r>
          </a:p>
          <a:p>
            <a:pPr lvl="1"/>
            <a:r>
              <a:rPr lang="en-US" sz="2300" dirty="0" smtClean="0"/>
              <a:t>Use of fire location and </a:t>
            </a:r>
            <a:r>
              <a:rPr lang="en-US" sz="2300" dirty="0" err="1" smtClean="0"/>
              <a:t>radiative</a:t>
            </a:r>
            <a:r>
              <a:rPr lang="en-US" sz="2300" dirty="0" smtClean="0"/>
              <a:t> power in regional fire and smoke models</a:t>
            </a:r>
          </a:p>
          <a:p>
            <a:pPr lvl="1"/>
            <a:r>
              <a:rPr lang="en-US" sz="2300" dirty="0" smtClean="0"/>
              <a:t>Assimilation of VIIRS aerosols and land products in NCEP global models</a:t>
            </a:r>
          </a:p>
          <a:p>
            <a:pPr lvl="1"/>
            <a:r>
              <a:rPr lang="en-US" sz="2300" dirty="0" smtClean="0"/>
              <a:t>Assimilation of VIIRS snow fraction and ATMS snow information in hydrological models.</a:t>
            </a:r>
          </a:p>
          <a:p>
            <a:pPr lvl="1"/>
            <a:r>
              <a:rPr lang="en-US" sz="2300" dirty="0" smtClean="0"/>
              <a:t>Better utilization of </a:t>
            </a:r>
            <a:r>
              <a:rPr lang="en-US" sz="2300" dirty="0" err="1" smtClean="0"/>
              <a:t>CrIS</a:t>
            </a:r>
            <a:r>
              <a:rPr lang="en-US" sz="2300" dirty="0" smtClean="0"/>
              <a:t>/ATMS soundings by  forecasters </a:t>
            </a:r>
          </a:p>
          <a:p>
            <a:pPr lvl="1"/>
            <a:r>
              <a:rPr lang="en-US" sz="2300" dirty="0" smtClean="0"/>
              <a:t>Improved use of VIIRS, ATMS and AMSR-2 for </a:t>
            </a:r>
            <a:r>
              <a:rPr lang="en-US" sz="2300" dirty="0" err="1" smtClean="0"/>
              <a:t>nowcasting</a:t>
            </a:r>
            <a:r>
              <a:rPr lang="en-US" sz="2300" dirty="0" smtClean="0"/>
              <a:t> imagery.</a:t>
            </a:r>
          </a:p>
          <a:p>
            <a:pPr lvl="1"/>
            <a:r>
              <a:rPr lang="en-US" sz="2300" dirty="0" smtClean="0"/>
              <a:t>Better assimilation of </a:t>
            </a:r>
            <a:r>
              <a:rPr lang="en-US" sz="2300" dirty="0" err="1" smtClean="0"/>
              <a:t>CrIS</a:t>
            </a:r>
            <a:r>
              <a:rPr lang="en-US" sz="2300" dirty="0" smtClean="0"/>
              <a:t> in NCEP models</a:t>
            </a:r>
          </a:p>
          <a:p>
            <a:pPr lvl="1"/>
            <a:r>
              <a:rPr lang="en-US" sz="2300" dirty="0" smtClean="0"/>
              <a:t>Use of </a:t>
            </a:r>
            <a:r>
              <a:rPr lang="en-US" sz="2300" dirty="0" err="1" smtClean="0"/>
              <a:t>CrIS</a:t>
            </a:r>
            <a:r>
              <a:rPr lang="en-US" sz="2300" dirty="0" smtClean="0"/>
              <a:t> and ATMS is regional models via direct broadcast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240588" y="6602413"/>
            <a:ext cx="1903412" cy="204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C07A070-4E4C-44DB-983A-91BBBBC70EA5}" type="slidenum">
              <a:rPr lang="en-US" altLang="en-US" smtClean="0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Want to learn more?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2013 and 2014 Annual Science Digests are available</a:t>
            </a:r>
          </a:p>
          <a:p>
            <a:r>
              <a:rPr lang="en-US" sz="2400" dirty="0" smtClean="0"/>
              <a:t>Join our monthly JPSS </a:t>
            </a:r>
            <a:r>
              <a:rPr lang="en-US" sz="2400" dirty="0"/>
              <a:t>Science Seminars 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www.jpss.noaa.gov/science-seminars.html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Check out the JPSS Website </a:t>
            </a:r>
            <a:r>
              <a:rPr lang="en-US" sz="2400" dirty="0">
                <a:hlinkClick r:id="rId3"/>
              </a:rPr>
              <a:t>http://www.jpss.noaa.gov/science.html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0200" y="1828800"/>
            <a:ext cx="3171645" cy="40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E6E9C7-2A73-4017-91F1-2C5354F255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5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sldNum" idx="4294967295"/>
          </p:nvPr>
        </p:nvSpPr>
        <p:spPr>
          <a:xfrm>
            <a:off x="6553200" y="61658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Click to edit Master title style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Click to edit Master text styles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Second level</a:t>
            </a:r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Third level</a:t>
            </a:r>
          </a:p>
          <a:p>
            <a: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Fourth level</a:t>
            </a:r>
          </a:p>
          <a:p>
            <a:pPr marL="20574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Fifth level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6553200" y="61658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25</a:t>
            </a:fld>
            <a:endParaRPr lang="en-US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73" name="Shape 473"/>
          <p:cNvSpPr txBox="1"/>
          <p:nvPr/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Click to edit Master title style</a:t>
            </a:r>
          </a:p>
        </p:txBody>
      </p:sp>
      <p:sp>
        <p:nvSpPr>
          <p:cNvPr id="474" name="Shape 474"/>
          <p:cNvSpPr txBox="1"/>
          <p:nvPr/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Click to edit Master text styles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Second level</a:t>
            </a:r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Third level</a:t>
            </a:r>
          </a:p>
          <a:p>
            <a: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Fourth level</a:t>
            </a:r>
          </a:p>
          <a:p>
            <a:pPr marL="20574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Fifth level</a:t>
            </a:r>
          </a:p>
        </p:txBody>
      </p:sp>
      <p:sp>
        <p:nvSpPr>
          <p:cNvPr id="475" name="Shape 475"/>
          <p:cNvSpPr txBox="1"/>
          <p:nvPr/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3/23/2015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6553200" y="61658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25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477" name="Shape 477"/>
          <p:cNvPicPr preferRelativeResize="0"/>
          <p:nvPr/>
        </p:nvPicPr>
        <p:blipFill rotWithShape="1">
          <a:blip r:embed="rId3">
            <a:alphaModFix/>
          </a:blip>
          <a:srcRect l="10479" t="408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Shape 478"/>
          <p:cNvSpPr txBox="1"/>
          <p:nvPr/>
        </p:nvSpPr>
        <p:spPr>
          <a:xfrm>
            <a:off x="6553200" y="62261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25</a:t>
            </a:fld>
            <a:endParaRPr lang="en-US" sz="12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0" y="4800"/>
            <a:ext cx="9144000" cy="6853199"/>
          </a:xfrm>
          <a:prstGeom prst="rect">
            <a:avLst/>
          </a:prstGeom>
          <a:solidFill>
            <a:srgbClr val="FEFEFE">
              <a:alpha val="16862"/>
            </a:srgb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35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480" name="Shape 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800"/>
            <a:ext cx="5324474" cy="68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/>
        </p:nvSpPr>
        <p:spPr>
          <a:xfrm>
            <a:off x="5328239" y="51375"/>
            <a:ext cx="3819525" cy="236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18287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6000" b="1" i="1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Thank you!</a:t>
            </a:r>
          </a:p>
        </p:txBody>
      </p:sp>
      <p:sp>
        <p:nvSpPr>
          <p:cNvPr id="482" name="Shape 482"/>
          <p:cNvSpPr/>
          <p:nvPr/>
        </p:nvSpPr>
        <p:spPr>
          <a:xfrm>
            <a:off x="5337321" y="2669478"/>
            <a:ext cx="3800473" cy="1169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0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For more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0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information visit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www.jpss.noaa.gov</a:t>
            </a:r>
          </a:p>
        </p:txBody>
      </p:sp>
      <p:pic>
        <p:nvPicPr>
          <p:cNvPr id="483" name="Shape 4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1644" y="5143500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 rotWithShape="1">
          <a:blip r:embed="rId6">
            <a:alphaModFix/>
          </a:blip>
          <a:srcRect l="1" r="50468"/>
          <a:stretch/>
        </p:blipFill>
        <p:spPr>
          <a:xfrm>
            <a:off x="5553819" y="4428298"/>
            <a:ext cx="670765" cy="6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6">
            <a:alphaModFix/>
          </a:blip>
          <a:srcRect l="50000"/>
          <a:stretch/>
        </p:blipFill>
        <p:spPr>
          <a:xfrm>
            <a:off x="5581644" y="5867400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/>
          <p:nvPr/>
        </p:nvSpPr>
        <p:spPr>
          <a:xfrm>
            <a:off x="6224585" y="4567535"/>
            <a:ext cx="269081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/NOAANESDIS</a:t>
            </a:r>
          </a:p>
        </p:txBody>
      </p:sp>
      <p:sp>
        <p:nvSpPr>
          <p:cNvPr id="487" name="Shape 487"/>
          <p:cNvSpPr/>
          <p:nvPr/>
        </p:nvSpPr>
        <p:spPr>
          <a:xfrm>
            <a:off x="6234744" y="5257800"/>
            <a:ext cx="227337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/NOAASatellites</a:t>
            </a:r>
          </a:p>
        </p:txBody>
      </p:sp>
      <p:sp>
        <p:nvSpPr>
          <p:cNvPr id="488" name="Shape 488"/>
          <p:cNvSpPr/>
          <p:nvPr/>
        </p:nvSpPr>
        <p:spPr>
          <a:xfrm>
            <a:off x="6172200" y="5960417"/>
            <a:ext cx="2417650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@NOAASatellites</a:t>
            </a:r>
          </a:p>
        </p:txBody>
      </p:sp>
    </p:spTree>
    <p:extLst>
      <p:ext uri="{BB962C8B-B14F-4D97-AF65-F5344CB8AC3E}">
        <p14:creationId xmlns:p14="http://schemas.microsoft.com/office/powerpoint/2010/main" val="9813040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2920"/>
            <a:ext cx="8162925" cy="112908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cs typeface="Helvetica" panose="020B0604020202020204" pitchFamily="34" charset="0"/>
              </a:rPr>
              <a:t>JPSS Instruments</a:t>
            </a:r>
            <a:endParaRPr lang="en-US" sz="3200" b="1" dirty="0">
              <a:cs typeface="Helvetica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04" y="1447800"/>
            <a:ext cx="7504135" cy="519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65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JPSS provides a wide range of capabilities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295165"/>
            <a:ext cx="3810000" cy="5061185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Microwave – provides temperature and moisture soundings in cloudy conditions and rainfall rates, sea ice, snow, surface temperature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Infrared – provides high vertical resolution temperature and moisture soundings in clear and  cloud corrected regions; atmospheric chemistry  - CO, CH4, SO2, … and cloud products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Visible (day &amp; night) and Infrared Imagery (including deep blue channels) – chlorophyll, cloud imagery, cloud products,  SST, Active Fires, Smoke, Aerosols, land products, Snow, Ice,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       oil spills… at exceptional resolution/global     	coverage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UV  -  ozone -  Aerosols over bright surfaces, SO2 plumes, NOx (air quality)…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935" y="3154940"/>
            <a:ext cx="2248588" cy="161336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557" y="1145169"/>
            <a:ext cx="2158801" cy="1830883"/>
          </a:xfrm>
          <a:prstGeom prst="rect">
            <a:avLst/>
          </a:prstGeom>
        </p:spPr>
      </p:pic>
      <p:pic>
        <p:nvPicPr>
          <p:cNvPr id="8" name="Content Placeholder 3" descr="uswest_omp_2012178.png"/>
          <p:cNvPicPr>
            <a:picLocks noGrp="1" noChangeAspect="1"/>
          </p:cNvPicPr>
          <p:nvPr>
            <p:ph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868" y="5128166"/>
            <a:ext cx="2233655" cy="1489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 descr="C:\JPSS-NPP\DNB-NCC_animations\iceberg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557" y="3308891"/>
            <a:ext cx="2321548" cy="232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876" y="1145169"/>
            <a:ext cx="2840934" cy="167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0214" y="2753025"/>
            <a:ext cx="2813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  <a:latin typeface="Calibri"/>
              </a:rPr>
              <a:t>Temperature X-Section Polar Vortex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4533" y="4768302"/>
            <a:ext cx="1460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  <a:latin typeface="Calibri"/>
              </a:rPr>
              <a:t>Algae in Lake Erie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5630439"/>
            <a:ext cx="1498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  <a:latin typeface="Calibri"/>
              </a:rPr>
              <a:t>DNB Ice detection 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9365" y="6602250"/>
            <a:ext cx="208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  <a:latin typeface="Calibri"/>
              </a:rPr>
              <a:t>OMPS Aerosols from Fires 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4018" y="2865180"/>
            <a:ext cx="2322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  <a:latin typeface="Calibri"/>
              </a:rPr>
              <a:t>OMP- Volcano SO2 degassing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8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 flipV="1">
            <a:off x="1905000" y="3059629"/>
            <a:ext cx="76200" cy="609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00200" y="3669229"/>
            <a:ext cx="921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Low-level</a:t>
            </a:r>
          </a:p>
          <a:p>
            <a:r>
              <a:rPr lang="en-US" sz="1400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Ash plume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2243" y="914176"/>
            <a:ext cx="4551765" cy="3687054"/>
            <a:chOff x="63869" y="1101859"/>
            <a:chExt cx="4551765" cy="2765291"/>
          </a:xfrm>
        </p:grpSpPr>
        <p:pic>
          <p:nvPicPr>
            <p:cNvPr id="29" name="Picture 6" descr="C:\Users\SteveM\ACTIVE_PROJECTS\LOW_LIGHT_NIGHT_APPS\VOLCANO\DNB_11172013_0108_Etna_4E-8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1" b="14439"/>
            <a:stretch/>
          </p:blipFill>
          <p:spPr bwMode="auto">
            <a:xfrm>
              <a:off x="107503" y="1112207"/>
              <a:ext cx="4508131" cy="2754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63869" y="1101859"/>
              <a:ext cx="1952377" cy="43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Arial Narrow" panose="020B0606020202030204" pitchFamily="34" charset="0"/>
                </a:rPr>
                <a:t>Etna, Sicily</a:t>
              </a:r>
            </a:p>
            <a:p>
              <a:r>
                <a:rPr lang="en-US" sz="1600" dirty="0" smtClean="0">
                  <a:solidFill>
                    <a:srgbClr val="FFFF00"/>
                  </a:solidFill>
                  <a:latin typeface="Arial Narrow" panose="020B0606020202030204" pitchFamily="34" charset="0"/>
                </a:rPr>
                <a:t>17 Nov 2013 0109 UTC</a:t>
              </a:r>
              <a:endParaRPr lang="en-US" sz="1600" dirty="0">
                <a:solidFill>
                  <a:srgbClr val="FFFF00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35" name="Picture 6" descr="C:\Users\SteveM\ACTIVE_PROJECTS\LOW_LIGHT_NIGHT_APPS\VOLCANO\DNB_11172013_0108_Etna_4E-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2" t="32608" r="3540" b="48718"/>
          <a:stretch/>
        </p:blipFill>
        <p:spPr bwMode="auto">
          <a:xfrm>
            <a:off x="240997" y="3481783"/>
            <a:ext cx="3998808" cy="213269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904146" y="2326858"/>
            <a:ext cx="1503124" cy="8016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4860032" y="914176"/>
            <a:ext cx="3962400" cy="4876800"/>
            <a:chOff x="4572002" y="742951"/>
            <a:chExt cx="3962400" cy="3657602"/>
          </a:xfrm>
        </p:grpSpPr>
        <p:grpSp>
          <p:nvGrpSpPr>
            <p:cNvPr id="38" name="Group 13"/>
            <p:cNvGrpSpPr>
              <a:grpSpLocks/>
            </p:cNvGrpSpPr>
            <p:nvPr/>
          </p:nvGrpSpPr>
          <p:grpSpPr bwMode="auto">
            <a:xfrm>
              <a:off x="4572002" y="742951"/>
              <a:ext cx="3962400" cy="3657602"/>
              <a:chOff x="4572002" y="742951"/>
              <a:chExt cx="3962400" cy="3657602"/>
            </a:xfrm>
          </p:grpSpPr>
          <p:pic>
            <p:nvPicPr>
              <p:cNvPr id="40" name="Picture 6" descr="ftp://rammftp.cira.colostate.edu/miller/Mark_F/RIM_FIRE_CALIFORNIA/20130823.0948.NPP.VIIRS.Band_M12.3700.California_Rim_Fir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2" y="742951"/>
                <a:ext cx="3962400" cy="3657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7696202" y="751286"/>
                <a:ext cx="790575" cy="2774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dirty="0">
                    <a:solidFill>
                      <a:prstClr val="white"/>
                    </a:solidFill>
                    <a:latin typeface="Arial Narrow" panose="020B0606020202030204" pitchFamily="34" charset="0"/>
                    <a:ea typeface="+mn-ea"/>
                    <a:cs typeface="+mn-cs"/>
                  </a:rPr>
                  <a:t>3.7 </a:t>
                </a:r>
                <a:r>
                  <a:rPr lang="en-US" sz="1800" dirty="0">
                    <a:solidFill>
                      <a:prstClr val="white"/>
                    </a:solidFill>
                    <a:latin typeface="Arial Narrow" panose="020B0606020202030204" pitchFamily="34" charset="0"/>
                    <a:ea typeface="+mn-ea"/>
                    <a:cs typeface="+mn-cs"/>
                    <a:sym typeface="Symbol"/>
                  </a:rPr>
                  <a:t>m</a:t>
                </a:r>
                <a:endParaRPr lang="en-US" sz="1800" dirty="0">
                  <a:solidFill>
                    <a:prstClr val="white"/>
                  </a:solidFill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638802" y="1901430"/>
                <a:ext cx="1008063" cy="2547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i="1" dirty="0">
                    <a:solidFill>
                      <a:srgbClr val="FFFF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Rim Fire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953002" y="1440658"/>
                <a:ext cx="1249363" cy="27622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+mn-ea"/>
                    <a:cs typeface="Arial" pitchFamily="34" charset="0"/>
                  </a:rPr>
                  <a:t>California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4572002" y="759620"/>
              <a:ext cx="1624013" cy="438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00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Rim Fire, California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00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20-31 Aug 2013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4860032" y="914176"/>
            <a:ext cx="3962400" cy="4886325"/>
            <a:chOff x="4572002" y="1040863"/>
            <a:chExt cx="3962700" cy="3664484"/>
          </a:xfrm>
        </p:grpSpPr>
        <p:pic>
          <p:nvPicPr>
            <p:cNvPr id="45" name="Picture 8" descr="ftp://rammftp.cira.colostate.edu/miller/Mark_F/RIM_FIRE_CALIFORNIA/20130823.0948.NPP.VIIRS.dnb_rad.Rim_Fire.merge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2" y="1047750"/>
              <a:ext cx="3962400" cy="365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7950458" y="1040863"/>
              <a:ext cx="584244" cy="2773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DNB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4176"/>
            <a:ext cx="39624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512" y="476672"/>
            <a:ext cx="468052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The ‘</a:t>
            </a:r>
            <a:r>
              <a:rPr lang="en-GB" b="1" dirty="0" err="1" smtClean="0">
                <a:solidFill>
                  <a:schemeClr val="bg1"/>
                </a:solidFill>
              </a:rPr>
              <a:t>Pyrosphere</a:t>
            </a:r>
            <a:r>
              <a:rPr lang="en-GB" b="1" dirty="0" smtClean="0">
                <a:solidFill>
                  <a:schemeClr val="bg1"/>
                </a:solidFill>
              </a:rPr>
              <a:t>’ and its Atmospheric Effluents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27784" y="5879013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Complementary information on ash/smoke particles having weak IR signatures.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1"/>
          <p:cNvSpPr>
            <a:spLocks noGrp="1"/>
          </p:cNvSpPr>
          <p:nvPr>
            <p:ph type="title"/>
          </p:nvPr>
        </p:nvSpPr>
        <p:spPr>
          <a:xfrm>
            <a:off x="893180" y="472637"/>
            <a:ext cx="8250820" cy="49643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S-NPP and JPSS Data Products</a:t>
            </a:r>
            <a:endParaRPr lang="en-US" sz="4000" dirty="0"/>
          </a:p>
        </p:txBody>
      </p:sp>
      <p:sp>
        <p:nvSpPr>
          <p:cNvPr id="166" name="TextBox 165"/>
          <p:cNvSpPr txBox="1"/>
          <p:nvPr/>
        </p:nvSpPr>
        <p:spPr>
          <a:xfrm>
            <a:off x="6096000" y="2971802"/>
            <a:ext cx="20514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 smtClean="0">
                <a:solidFill>
                  <a:prstClr val="white"/>
                </a:solidFill>
                <a:latin typeface="Calibri"/>
                <a:cs typeface="Calibri"/>
              </a:rPr>
              <a:t>GCOM AMSR-2 (11)</a:t>
            </a:r>
          </a:p>
          <a:p>
            <a:pPr defTabSz="457200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CLOUD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LIQUID WATER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PRECIPITATION TYPE/RATE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PRECIPITABLE WATER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SEA SURFACE WINDS</a:t>
            </a:r>
            <a:r>
              <a:rPr lang="en-US" sz="1200" baseline="30000" dirty="0">
                <a:solidFill>
                  <a:prstClr val="white"/>
                </a:solidFill>
                <a:latin typeface="Calibri"/>
                <a:cs typeface="Calibri"/>
              </a:rPr>
              <a:t>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 SPEED</a:t>
            </a:r>
            <a:endParaRPr lang="en-US" sz="1200" baseline="30000" dirty="0">
              <a:solidFill>
                <a:prstClr val="white"/>
              </a:solidFill>
              <a:latin typeface="Calibri"/>
              <a:cs typeface="Calibri"/>
            </a:endParaRP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SOIL MOISTURE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SNOW WATER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EQUIVALENT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IMAGERY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SEA ICE CHARACTERIZATION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SNOW COVER/DEPTH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SEA SURFACE TEMPERATURE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SURFACE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TYPE</a:t>
            </a:r>
            <a:endParaRPr lang="en-US" sz="1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762001" y="1600201"/>
            <a:ext cx="2643193" cy="455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 smtClean="0">
                <a:solidFill>
                  <a:prstClr val="white"/>
                </a:solidFill>
                <a:latin typeface="Calibri"/>
                <a:cs typeface="Calibri"/>
              </a:rPr>
              <a:t>VIIRS (24)</a:t>
            </a:r>
          </a:p>
          <a:p>
            <a:pPr defTabSz="457200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ALBEDO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(SURFACE)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CLOUD BASE HEIGHT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CLOUD COVER/LAYERS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CLOUD EFFECTIVE PART SIZE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CLOUD OPTICAL THICKNESS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CLOUD TOP HEIGHT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CLOUD TOP PRESSURE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CLOUD TOP TEMPERATURE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ICE SURFACE TEMPERATURE</a:t>
            </a:r>
            <a:endParaRPr lang="en-US" sz="1200" dirty="0" smtClean="0">
              <a:solidFill>
                <a:prstClr val="white"/>
              </a:solidFill>
              <a:latin typeface="Calibri"/>
              <a:cs typeface="Calibri"/>
            </a:endParaRPr>
          </a:p>
          <a:p>
            <a:pPr defTabSz="457200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OCEAN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COLOR/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CHLOROPHYLL</a:t>
            </a:r>
          </a:p>
          <a:p>
            <a:pPr defTabSz="457200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SUSPENDED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MATTER</a:t>
            </a:r>
          </a:p>
          <a:p>
            <a:pPr marL="280988" indent="-280988"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VEGETATION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INDEX,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FRACTION, HEALTH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AEROSOL OPTICAL THICKNESS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AEROSOL PARTICLE SIZE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ACTIVE FIRES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POLAR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WINDS</a:t>
            </a:r>
            <a:endParaRPr lang="en-US" sz="1200" dirty="0">
              <a:solidFill>
                <a:prstClr val="white"/>
              </a:solidFill>
              <a:latin typeface="Calibri"/>
              <a:cs typeface="Calibri"/>
            </a:endParaRP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IMAGERY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SEA ICE CHARACTERIZATION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SNOW COVER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SEA SURFACE TEMPERATURE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LAND SURFACE TEMP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SURFACE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TYPE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3405194" y="1600201"/>
            <a:ext cx="258375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 smtClean="0">
                <a:solidFill>
                  <a:prstClr val="white"/>
                </a:solidFill>
                <a:latin typeface="Calibri"/>
                <a:cs typeface="Calibri"/>
              </a:rPr>
              <a:t>CrIS/ATMS (3)</a:t>
            </a:r>
          </a:p>
          <a:p>
            <a:pPr defTabSz="457200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ATM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VERT MOIST PROFILE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ATM VERT TEMP PROFILE</a:t>
            </a:r>
          </a:p>
          <a:p>
            <a:pPr defTabSz="457200">
              <a:defRPr/>
            </a:pPr>
            <a:r>
              <a:rPr lang="en-US" sz="1050" dirty="0" smtClean="0">
                <a:solidFill>
                  <a:prstClr val="white"/>
                </a:solidFill>
                <a:latin typeface="Calibri"/>
                <a:cs typeface="Calibri"/>
              </a:rPr>
              <a:t>CARBON (CO2, CH4, CO)</a:t>
            </a:r>
          </a:p>
          <a:p>
            <a:pPr defTabSz="457200">
              <a:defRPr/>
            </a:pPr>
            <a:r>
              <a:rPr lang="en-US" sz="1050" dirty="0" smtClean="0">
                <a:solidFill>
                  <a:prstClr val="white"/>
                </a:solidFill>
                <a:latin typeface="Calibri"/>
                <a:cs typeface="Calibri"/>
              </a:rPr>
              <a:t>OUTGOING LONGWAVE RADIATION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6400800" y="1676400"/>
            <a:ext cx="186007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 smtClean="0">
                <a:solidFill>
                  <a:prstClr val="white"/>
                </a:solidFill>
                <a:latin typeface="Calibri"/>
                <a:cs typeface="Calibri"/>
              </a:rPr>
              <a:t>OMPS (2)</a:t>
            </a:r>
          </a:p>
          <a:p>
            <a:pPr defTabSz="457200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O</a:t>
            </a:r>
            <a:r>
              <a:rPr lang="en-US" sz="1200" baseline="-25000" dirty="0" smtClean="0">
                <a:solidFill>
                  <a:prstClr val="white"/>
                </a:solidFill>
                <a:latin typeface="Calibri"/>
                <a:cs typeface="Calibri"/>
              </a:rPr>
              <a:t>3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 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TOTAL COLUMN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O</a:t>
            </a:r>
            <a:r>
              <a:rPr lang="en-US" sz="1200" baseline="-25000" dirty="0">
                <a:solidFill>
                  <a:prstClr val="white"/>
                </a:solidFill>
                <a:latin typeface="Calibri"/>
                <a:cs typeface="Calibri"/>
              </a:rPr>
              <a:t>3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  NADIR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PROFILE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SO2 and Aerosol Index</a:t>
            </a:r>
          </a:p>
          <a:p>
            <a:pPr defTabSz="457200">
              <a:defRPr/>
            </a:pPr>
            <a:endParaRPr lang="en-US" sz="1200" dirty="0" smtClean="0">
              <a:solidFill>
                <a:prstClr val="white"/>
              </a:solidFill>
              <a:latin typeface="Calibri"/>
              <a:cs typeface="Calibri"/>
            </a:endParaRPr>
          </a:p>
          <a:p>
            <a:pPr defTabSz="457200">
              <a:defRPr/>
            </a:pPr>
            <a:endParaRPr lang="en-US" sz="1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00400" y="3048000"/>
            <a:ext cx="2604890" cy="3362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 smtClean="0">
                <a:solidFill>
                  <a:prstClr val="white"/>
                </a:solidFill>
                <a:latin typeface="Calibri"/>
                <a:cs typeface="Calibri"/>
              </a:rPr>
              <a:t>ATMS (11)</a:t>
            </a:r>
          </a:p>
          <a:p>
            <a:pPr defTabSz="457200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CLOUD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LIQUID WATER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PRECIPITATION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 RATE</a:t>
            </a:r>
            <a:endParaRPr lang="en-US" sz="1200" dirty="0">
              <a:solidFill>
                <a:prstClr val="white"/>
              </a:solidFill>
              <a:latin typeface="Calibri"/>
              <a:cs typeface="Calibri"/>
            </a:endParaRP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PRECIPITABLE WATER</a:t>
            </a:r>
            <a:endParaRPr lang="en-US" sz="1200" dirty="0" smtClean="0">
              <a:solidFill>
                <a:prstClr val="white"/>
              </a:solidFill>
              <a:latin typeface="Calibri"/>
              <a:cs typeface="Calibri"/>
            </a:endParaRPr>
          </a:p>
          <a:p>
            <a:pPr defTabSz="457200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LAND SURFACE EMISSIVITY</a:t>
            </a:r>
          </a:p>
          <a:p>
            <a:pPr defTabSz="457200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ICE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WATER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  PATH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LAND SURFACE TEMPERATURE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SEA ICE CONCENTRATION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SNOW COVER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SNOW WATER EQUIVALENT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ATM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TEMPERATURE </a:t>
            </a: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PROFILE</a:t>
            </a:r>
          </a:p>
          <a:p>
            <a:pPr defTabSz="4572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ATM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MOISTURE PROFILE</a:t>
            </a:r>
          </a:p>
          <a:p>
            <a:pPr defTabSz="457200">
              <a:defRPr/>
            </a:pPr>
            <a:endParaRPr lang="en-US" sz="1200" dirty="0">
              <a:solidFill>
                <a:prstClr val="white"/>
              </a:solidFill>
              <a:latin typeface="Calibri"/>
              <a:cs typeface="Calibri"/>
            </a:endParaRPr>
          </a:p>
          <a:p>
            <a:pPr defTabSz="457200">
              <a:defRPr/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Calibri"/>
              </a:rPr>
              <a:t>CERES(1)</a:t>
            </a:r>
          </a:p>
          <a:p>
            <a:pPr defTabSz="457200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RDRs</a:t>
            </a:r>
            <a:endParaRPr lang="en-US" sz="1100" dirty="0" smtClean="0">
              <a:solidFill>
                <a:prstClr val="white"/>
              </a:solidFill>
              <a:latin typeface="Calibri"/>
              <a:cs typeface="Calibri"/>
            </a:endParaRPr>
          </a:p>
          <a:p>
            <a:pPr defTabSz="457200">
              <a:defRPr/>
            </a:pPr>
            <a:endParaRPr lang="en-US" sz="1200" dirty="0">
              <a:solidFill>
                <a:prstClr val="white"/>
              </a:solidFill>
              <a:latin typeface="Calibri"/>
              <a:cs typeface="Calibri"/>
            </a:endParaRPr>
          </a:p>
          <a:p>
            <a:pPr defTabSz="457200">
              <a:defRPr/>
            </a:pPr>
            <a:endParaRPr lang="en-US" sz="1050" b="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52" name="Shape 22"/>
          <p:cNvSpPr txBox="1">
            <a:spLocks noGrp="1"/>
          </p:cNvSpPr>
          <p:nvPr>
            <p:ph type="dt" idx="4294967295"/>
          </p:nvPr>
        </p:nvSpPr>
        <p:spPr>
          <a:xfrm>
            <a:off x="1" y="6492877"/>
            <a:ext cx="259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i="1" dirty="0" smtClean="0">
                <a:solidFill>
                  <a:prstClr val="white"/>
                </a:solidFill>
              </a:rPr>
              <a:t>Joint Polar Satellite System</a:t>
            </a:r>
            <a:endParaRPr i="1" dirty="0">
              <a:solidFill>
                <a:prstClr val="white"/>
              </a:solidFill>
            </a:endParaRPr>
          </a:p>
        </p:txBody>
      </p:sp>
      <p:sp>
        <p:nvSpPr>
          <p:cNvPr id="53" name="Shape 38"/>
          <p:cNvSpPr txBox="1">
            <a:spLocks noGrp="1"/>
          </p:cNvSpPr>
          <p:nvPr>
            <p:ph type="sldNum" idx="4294967295"/>
          </p:nvPr>
        </p:nvSpPr>
        <p:spPr>
          <a:xfrm>
            <a:off x="6986490" y="649287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457200"/>
            <a:fld id="{2AB4B299-1F79-8047-A3E9-747EBA4F91CA}" type="slidenum">
              <a:rPr lang="en-US" smtClean="0">
                <a:solidFill>
                  <a:prstClr val="white"/>
                </a:solidFill>
              </a:rPr>
              <a:pPr defTabSz="457200"/>
              <a:t>6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6338988"/>
            <a:ext cx="4788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Data available through PDA , CLASS, and Direct Readout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01" y="4123426"/>
            <a:ext cx="5522713" cy="352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1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90" y="-191162"/>
            <a:ext cx="7239000" cy="8653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NOAA DB Network Antenna Sites funded through the Sandy Supplement</a:t>
            </a:r>
            <a:endParaRPr lang="en-GB" sz="2700" dirty="0"/>
          </a:p>
        </p:txBody>
      </p:sp>
      <p:sp>
        <p:nvSpPr>
          <p:cNvPr id="3" name="Rectangle 2"/>
          <p:cNvSpPr/>
          <p:nvPr/>
        </p:nvSpPr>
        <p:spPr>
          <a:xfrm>
            <a:off x="3695872" y="3313584"/>
            <a:ext cx="2585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New EARS FY-3 Service (1/2)</a:t>
            </a:r>
            <a:endParaRPr lang="en-GB" dirty="0"/>
          </a:p>
        </p:txBody>
      </p:sp>
      <p:pic>
        <p:nvPicPr>
          <p:cNvPr id="436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70" y="863262"/>
            <a:ext cx="7273433" cy="589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452658" y="2266656"/>
            <a:ext cx="16913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Currently antennas at Hawaii, Alaska, and Wisconsin, are being used routinely by weather forecast offices using AWIPS’s Local 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Data Acquisition and Dissemination (</a:t>
            </a:r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LDAD)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System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8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7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64921" y="27924"/>
            <a:ext cx="9218428" cy="13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Font typeface="Calibri"/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Calibri"/>
              </a:defRPr>
            </a:lvl1pPr>
            <a:lvl2pPr marL="45720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Arial"/>
              </a:defRPr>
            </a:lvl2pPr>
            <a:lvl3pPr marL="9144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marL="13716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marL="18288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22860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6pPr>
            <a:lvl7pPr marL="27432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7pPr>
            <a:lvl8pPr marL="32004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8pPr>
            <a:lvl9pPr marL="36576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Program Status</a:t>
            </a:r>
            <a:br>
              <a:rPr lang="en-US" sz="40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J</a:t>
            </a:r>
            <a:r>
              <a:rPr lang="en-US" sz="3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PSS-1 </a:t>
            </a:r>
            <a:endParaRPr lang="en-US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6894" y="1333811"/>
            <a:ext cx="172835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CERES being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attached to JPSS-1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spacecraft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Courtesy of Ball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Aerospace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6" y="3641779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ATMS EDU integration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(Ball Aerospace)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0407" y="5590427"/>
            <a:ext cx="2294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VIIRS Out of TVAC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Courtesy of Raytheon Co.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1362076"/>
            <a:ext cx="2909567" cy="224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89245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Program Status</a:t>
            </a:r>
          </a:p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JPSS-1</a:t>
            </a:r>
            <a:endParaRPr lang="en-US" sz="32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986423"/>
            <a:ext cx="4679490" cy="40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33874" y="1463203"/>
            <a:ext cx="4124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Spacecraft with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CrIS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, VIIRs, OMPS,  CERES integrated 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(Ball Aerospace)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Shape 4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73" y="4693964"/>
            <a:ext cx="4085201" cy="127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443"/>
          <p:cNvSpPr/>
          <p:nvPr/>
        </p:nvSpPr>
        <p:spPr>
          <a:xfrm>
            <a:off x="60574" y="5970313"/>
            <a:ext cx="4067044" cy="5231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rtl val="0"/>
              </a:rPr>
              <a:t>Delta II Fairing and Booster Assembly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rtl val="0"/>
              </a:rPr>
              <a:t>(United Launch Alliance)</a:t>
            </a: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rtl val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74" y="3879507"/>
            <a:ext cx="2045627" cy="135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86" y="5097465"/>
            <a:ext cx="2050616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443"/>
          <p:cNvSpPr/>
          <p:nvPr/>
        </p:nvSpPr>
        <p:spPr>
          <a:xfrm>
            <a:off x="4249286" y="6337266"/>
            <a:ext cx="4067044" cy="5231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rtl val="0"/>
              </a:rPr>
              <a:t>Delta II Second Stage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rtl val="0"/>
              </a:rPr>
              <a:t>(United Launch Alliance)</a:t>
            </a: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rtl val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JPSS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235FAB"/>
            </a:gs>
            <a:gs pos="80000">
              <a:srgbClr val="2E7DE1"/>
            </a:gs>
            <a:gs pos="100000">
              <a:srgbClr val="2A7EE6"/>
            </a:gs>
          </a:gsLst>
          <a:lin ang="16200000" scaled="0"/>
        </a:gradFill>
        <a:ln w="9525" cap="flat">
          <a:solidFill>
            <a:srgbClr val="3F80D2"/>
          </a:solidFill>
          <a:prstDash val="solid"/>
          <a:round/>
          <a:headEnd type="none" w="med" len="med"/>
          <a:tailEnd type="none" w="med" len="med"/>
        </a:ln>
      </a:spPr>
      <a:bodyPr lIns="91425" tIns="45700" rIns="91425" bIns="45700" anchor="ctr" anchorCtr="0">
        <a:spAutoFit/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18014</TotalTime>
  <Words>1642</Words>
  <Application>Microsoft Office PowerPoint</Application>
  <PresentationFormat>On-screen Show (4:3)</PresentationFormat>
  <Paragraphs>321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/>
      <vt:lpstr>1_Black</vt:lpstr>
      <vt:lpstr>Black</vt:lpstr>
      <vt:lpstr>PowerPoint Presentation</vt:lpstr>
      <vt:lpstr>JPSS Overview </vt:lpstr>
      <vt:lpstr>JPSS Instruments</vt:lpstr>
      <vt:lpstr>JPSS provides a wide range of capabilities</vt:lpstr>
      <vt:lpstr>PowerPoint Presentation</vt:lpstr>
      <vt:lpstr>S-NPP and JPSS Data Products</vt:lpstr>
      <vt:lpstr>PowerPoint Presentation</vt:lpstr>
      <vt:lpstr> NOAA DB Network Antenna Sites funded through the Sandy Supplement</vt:lpstr>
      <vt:lpstr>Program Status JPSS-1 </vt:lpstr>
      <vt:lpstr>JPSS Proving Ground &amp; Risk Reduction Program</vt:lpstr>
      <vt:lpstr>FY15 &amp; 16 Call for Proposals</vt:lpstr>
      <vt:lpstr>PGRR Initiatives   About 40 proposals selected so far out of 87 full proposals out of 136 LOIs </vt:lpstr>
      <vt:lpstr>Aerosol Data Assimilation (1)</vt:lpstr>
      <vt:lpstr>Fire and Smoke (4)</vt:lpstr>
      <vt:lpstr>PowerPoint Presentation</vt:lpstr>
      <vt:lpstr>SNPP VIIRS Day and Night Band for  California Rim Fire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Want to learn more?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Polar Satellite System</dc:title>
  <dc:creator>John Furgerson</dc:creator>
  <cp:lastModifiedBy>Mitch Goldberg</cp:lastModifiedBy>
  <cp:revision>826</cp:revision>
  <cp:lastPrinted>2013-11-07T14:37:17Z</cp:lastPrinted>
  <dcterms:created xsi:type="dcterms:W3CDTF">2013-10-29T18:20:40Z</dcterms:created>
  <dcterms:modified xsi:type="dcterms:W3CDTF">2015-06-09T15:33:50Z</dcterms:modified>
</cp:coreProperties>
</file>